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344" r:id="rId4"/>
    <p:sldId id="345" r:id="rId5"/>
    <p:sldId id="257" r:id="rId6"/>
    <p:sldId id="258" r:id="rId7"/>
    <p:sldId id="263" r:id="rId8"/>
    <p:sldId id="259" r:id="rId9"/>
    <p:sldId id="260" r:id="rId10"/>
    <p:sldId id="275" r:id="rId11"/>
    <p:sldId id="276" r:id="rId12"/>
    <p:sldId id="264" r:id="rId13"/>
    <p:sldId id="274" r:id="rId14"/>
    <p:sldId id="27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338" r:id="rId24"/>
    <p:sldId id="337" r:id="rId25"/>
    <p:sldId id="336" r:id="rId26"/>
    <p:sldId id="335" r:id="rId27"/>
    <p:sldId id="339" r:id="rId28"/>
    <p:sldId id="334" r:id="rId29"/>
    <p:sldId id="333" r:id="rId30"/>
    <p:sldId id="286" r:id="rId31"/>
    <p:sldId id="315" r:id="rId32"/>
    <p:sldId id="314" r:id="rId33"/>
    <p:sldId id="312" r:id="rId34"/>
    <p:sldId id="313" r:id="rId35"/>
    <p:sldId id="288" r:id="rId36"/>
    <p:sldId id="289" r:id="rId37"/>
    <p:sldId id="287" r:id="rId38"/>
    <p:sldId id="290" r:id="rId39"/>
    <p:sldId id="291" r:id="rId40"/>
    <p:sldId id="305" r:id="rId41"/>
    <p:sldId id="308" r:id="rId42"/>
    <p:sldId id="309" r:id="rId43"/>
    <p:sldId id="311" r:id="rId44"/>
    <p:sldId id="310" r:id="rId45"/>
    <p:sldId id="307" r:id="rId46"/>
    <p:sldId id="316" r:id="rId47"/>
    <p:sldId id="319" r:id="rId48"/>
    <p:sldId id="318" r:id="rId49"/>
    <p:sldId id="317" r:id="rId50"/>
    <p:sldId id="324" r:id="rId51"/>
    <p:sldId id="325" r:id="rId52"/>
    <p:sldId id="320" r:id="rId53"/>
    <p:sldId id="323" r:id="rId54"/>
    <p:sldId id="322" r:id="rId55"/>
    <p:sldId id="326" r:id="rId56"/>
    <p:sldId id="327" r:id="rId57"/>
    <p:sldId id="321" r:id="rId58"/>
    <p:sldId id="328" r:id="rId59"/>
    <p:sldId id="329" r:id="rId60"/>
    <p:sldId id="330" r:id="rId61"/>
    <p:sldId id="340" r:id="rId62"/>
    <p:sldId id="343" r:id="rId63"/>
    <p:sldId id="342" r:id="rId64"/>
    <p:sldId id="341" r:id="rId65"/>
    <p:sldId id="331" r:id="rId66"/>
    <p:sldId id="332" r:id="rId6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het opmaakprofiel van de modelondertitel te bewerken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nl-N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op het pictogram als u een afbeelding wilt toevoegen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nl-N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op het pictogram als u een afbeelding wilt toevoegen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63B7518-509E-4247-BF5C-D521903F37E5}" type="datetimeFigureOut">
              <a:rPr lang="nl-NL" smtClean="0"/>
              <a:pPr/>
              <a:t>23-10-2007</a:t>
            </a:fld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E25F97C-A711-420D-A093-36288339A0DF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De </a:t>
            </a:r>
            <a:r>
              <a:rPr lang="nl-NL" dirty="0" err="1" smtClean="0"/>
              <a:t>Gerofabrieken</a:t>
            </a:r>
            <a:r>
              <a:rPr lang="nl-NL" dirty="0" smtClean="0"/>
              <a:t> in het algemeen en haar ontwerpers in het bijzonder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Presentatie door Aart Korstjens</a:t>
            </a:r>
          </a:p>
          <a:p>
            <a:r>
              <a:rPr lang="nl-NL" dirty="0" smtClean="0"/>
              <a:t>Nederlandse Tin Vereniging</a:t>
            </a:r>
          </a:p>
          <a:p>
            <a:r>
              <a:rPr lang="nl-NL" dirty="0" smtClean="0"/>
              <a:t>zaterdag 27 oktober 2007</a:t>
            </a:r>
            <a:endParaRPr lang="nl-NL" dirty="0"/>
          </a:p>
        </p:txBody>
      </p:sp>
      <p:pic>
        <p:nvPicPr>
          <p:cNvPr id="4" name="Afbeelding 3" descr="gero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92" y="6000768"/>
            <a:ext cx="1515342" cy="5953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4282" y="6286520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                  (1912)</a:t>
            </a:r>
            <a:r>
              <a:rPr lang="nl-NL" dirty="0" smtClean="0"/>
              <a:t>                                  </a:t>
            </a:r>
            <a:r>
              <a:rPr lang="nl-NL" sz="1200" dirty="0" smtClean="0"/>
              <a:t>(1936)                                                                                    (2007)</a:t>
            </a:r>
            <a:endParaRPr lang="nl-NL" dirty="0"/>
          </a:p>
        </p:txBody>
      </p:sp>
      <p:pic>
        <p:nvPicPr>
          <p:cNvPr id="7" name="Afbeelding 6" descr="gerologo o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73121"/>
            <a:ext cx="672084" cy="822960"/>
          </a:xfrm>
          <a:prstGeom prst="rect">
            <a:avLst/>
          </a:prstGeom>
        </p:spPr>
      </p:pic>
      <p:pic>
        <p:nvPicPr>
          <p:cNvPr id="8" name="Afbeelding 7" descr="gero 00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5958475"/>
            <a:ext cx="1635598" cy="63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Marius Gerritsen begon in 1909 voor zichzelf  de </a:t>
            </a:r>
            <a:r>
              <a:rPr lang="nl-NL" b="1" i="1" dirty="0" smtClean="0"/>
              <a:t>Eerste </a:t>
            </a:r>
            <a:r>
              <a:rPr lang="nl-NL" b="1" i="1" dirty="0" err="1" smtClean="0"/>
              <a:t>Nederlandsche</a:t>
            </a:r>
            <a:r>
              <a:rPr lang="nl-NL" b="1" i="1" dirty="0" smtClean="0"/>
              <a:t> Fabriek van </a:t>
            </a:r>
            <a:r>
              <a:rPr lang="nl-NL" b="1" i="1" dirty="0" err="1" smtClean="0"/>
              <a:t>Nieuw-Zilverwerken</a:t>
            </a:r>
            <a:r>
              <a:rPr lang="nl-NL" b="1" i="1" dirty="0" smtClean="0"/>
              <a:t> voorheen </a:t>
            </a:r>
            <a:r>
              <a:rPr lang="nl-NL" b="1" i="1" dirty="0" err="1" smtClean="0"/>
              <a:t>M.J.Gerritsen</a:t>
            </a:r>
            <a:r>
              <a:rPr lang="nl-NL" b="1" i="1" dirty="0" smtClean="0"/>
              <a:t> &amp; Co</a:t>
            </a:r>
            <a:r>
              <a:rPr lang="nl-NL" i="1" dirty="0" smtClean="0"/>
              <a:t>.</a:t>
            </a:r>
          </a:p>
          <a:p>
            <a:r>
              <a:rPr lang="nl-NL" dirty="0" err="1" smtClean="0"/>
              <a:t>Alpacca</a:t>
            </a:r>
            <a:r>
              <a:rPr lang="nl-NL" dirty="0" smtClean="0"/>
              <a:t> </a:t>
            </a:r>
            <a:r>
              <a:rPr lang="nl-NL" sz="2000" dirty="0" smtClean="0"/>
              <a:t>(</a:t>
            </a:r>
            <a:r>
              <a:rPr lang="nl-NL" sz="2000" dirty="0" err="1" smtClean="0"/>
              <a:t>nikkel-legering</a:t>
            </a:r>
            <a:r>
              <a:rPr lang="nl-NL" sz="2000" dirty="0" smtClean="0"/>
              <a:t>)</a:t>
            </a:r>
            <a:endParaRPr lang="nl-NL" dirty="0" smtClean="0"/>
          </a:p>
          <a:p>
            <a:r>
              <a:rPr lang="nl-NL" dirty="0" smtClean="0"/>
              <a:t>Verzilverd </a:t>
            </a:r>
            <a:r>
              <a:rPr lang="nl-NL" dirty="0" err="1" smtClean="0"/>
              <a:t>Alpacca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ad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28" y="3714752"/>
            <a:ext cx="2688724" cy="281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Sinds 1917 merknaam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ger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5572140"/>
            <a:ext cx="719328" cy="719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Sinds 1917 merknaam </a:t>
            </a:r>
            <a:r>
              <a:rPr lang="nl-NL" dirty="0" err="1" smtClean="0"/>
              <a:t>Gero</a:t>
            </a:r>
            <a:endParaRPr lang="nl-NL" dirty="0" smtClean="0"/>
          </a:p>
          <a:p>
            <a:r>
              <a:rPr lang="nl-NL" dirty="0" smtClean="0"/>
              <a:t>Sinds 1918 handelsnaam </a:t>
            </a:r>
            <a:r>
              <a:rPr lang="nl-NL" dirty="0" err="1" smtClean="0"/>
              <a:t>Gero-fabriek</a:t>
            </a:r>
            <a:endParaRPr lang="nl-NL" dirty="0"/>
          </a:p>
        </p:txBody>
      </p:sp>
      <p:pic>
        <p:nvPicPr>
          <p:cNvPr id="4" name="Afbeelding 3" descr="gero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8148" y="5572140"/>
            <a:ext cx="719328" cy="719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Sinds 1917 merknaam </a:t>
            </a:r>
            <a:r>
              <a:rPr lang="nl-NL" dirty="0" err="1" smtClean="0"/>
              <a:t>Gero</a:t>
            </a:r>
            <a:endParaRPr lang="nl-NL" dirty="0" smtClean="0"/>
          </a:p>
          <a:p>
            <a:r>
              <a:rPr lang="nl-NL" dirty="0" smtClean="0"/>
              <a:t>Sinds 1918 handelsnaam </a:t>
            </a:r>
            <a:r>
              <a:rPr lang="nl-NL" dirty="0" err="1" smtClean="0"/>
              <a:t>Gero-fabriek</a:t>
            </a:r>
            <a:endParaRPr lang="nl-NL" dirty="0" smtClean="0"/>
          </a:p>
          <a:p>
            <a:r>
              <a:rPr lang="nl-NL" dirty="0" smtClean="0"/>
              <a:t>In 1921 vertrekt de oprichter Marius Gerritsen die vervolgens in 1922 de </a:t>
            </a:r>
            <a:r>
              <a:rPr lang="nl-NL" dirty="0" err="1" smtClean="0"/>
              <a:t>Sola-fabriek</a:t>
            </a:r>
            <a:r>
              <a:rPr lang="nl-NL" dirty="0" smtClean="0"/>
              <a:t> opricht.</a:t>
            </a:r>
            <a:endParaRPr lang="nl-NL" dirty="0"/>
          </a:p>
        </p:txBody>
      </p:sp>
      <p:pic>
        <p:nvPicPr>
          <p:cNvPr id="6" name="Afbeelding 5" descr="sol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3851950"/>
            <a:ext cx="4650824" cy="250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“Doel der naamloze vennootschap is het vervaardigen, bewerken en verhandelen van metaalwaren in den meest uitgebreide zin en het verrichten van al datgene wat daarmede in verband staat”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“Doel der naamloze vennootschap is het vervaardigen, bewerken en verhandelen van metaalwaren in den meest uitgebreide zin en het verrichten van al datgene wat daarmede in verband staat”</a:t>
            </a:r>
          </a:p>
          <a:p>
            <a:r>
              <a:rPr lang="nl-NL" dirty="0" smtClean="0"/>
              <a:t>Voornamelijk tafelcouverts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“Doel der naamloze vennootschap is het vervaardigen, bewerken en verhandelen van metaalwaren in den meest uitgebreide zin en het verrichten van al datgene wat daarmede in verband staat”</a:t>
            </a:r>
          </a:p>
          <a:p>
            <a:r>
              <a:rPr lang="nl-NL" dirty="0" smtClean="0"/>
              <a:t>Voornamelijk tafelcouverts , maar in de   1</a:t>
            </a:r>
            <a:r>
              <a:rPr lang="nl-NL" baseline="30000" dirty="0" smtClean="0"/>
              <a:t>e</a:t>
            </a:r>
            <a:r>
              <a:rPr lang="nl-NL" dirty="0" smtClean="0"/>
              <a:t> Wereldoorlog bijvoorbeeld ook etensblikken , knopen en emblemen voor Ministerie van Defensie.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Tussen 1922 en 1926 succesvolle vestiging in Kopenhagen</a:t>
            </a:r>
          </a:p>
        </p:txBody>
      </p:sp>
      <p:pic>
        <p:nvPicPr>
          <p:cNvPr id="4" name="Afbeelding 3" descr="adv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3524815"/>
            <a:ext cx="2447170" cy="273711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643702" y="3223439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/>
              <a:t>1925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Tussen 1922 en 1926 succesvolle vestiging in Kopenhagen</a:t>
            </a:r>
          </a:p>
          <a:p>
            <a:r>
              <a:rPr lang="nl-NL" dirty="0" smtClean="0"/>
              <a:t>Sinds 1946 slijperij in </a:t>
            </a:r>
            <a:r>
              <a:rPr lang="nl-NL" dirty="0" err="1" smtClean="0"/>
              <a:t>Gramsbergen</a:t>
            </a:r>
            <a:endParaRPr lang="nl-NL" dirty="0" smtClean="0"/>
          </a:p>
          <a:p>
            <a:endParaRPr lang="nl-NL" dirty="0" smtClean="0"/>
          </a:p>
        </p:txBody>
      </p:sp>
      <p:pic>
        <p:nvPicPr>
          <p:cNvPr id="4" name="Afbeelding 3" descr="adv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3404259"/>
            <a:ext cx="2394020" cy="301026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643702" y="3071810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/>
              <a:t>1933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Tussen 1922 en 1926 succesvolle vestiging in Kopenhagen</a:t>
            </a:r>
          </a:p>
          <a:p>
            <a:r>
              <a:rPr lang="nl-NL" dirty="0" smtClean="0"/>
              <a:t>Sinds 1946 slijperij in </a:t>
            </a:r>
            <a:r>
              <a:rPr lang="nl-NL" dirty="0" err="1" smtClean="0"/>
              <a:t>Gramsbergen</a:t>
            </a:r>
            <a:endParaRPr lang="nl-NL" dirty="0" smtClean="0"/>
          </a:p>
          <a:p>
            <a:r>
              <a:rPr lang="nl-NL" dirty="0" smtClean="0"/>
              <a:t>Sinds 1947 Fabriek in Nieuw </a:t>
            </a:r>
            <a:r>
              <a:rPr lang="nl-NL" dirty="0" err="1" smtClean="0"/>
              <a:t>Weerdinge</a:t>
            </a:r>
            <a:r>
              <a:rPr lang="nl-NL" dirty="0" smtClean="0"/>
              <a:t> (bij Emmen) voor </a:t>
            </a:r>
            <a:r>
              <a:rPr lang="nl-NL" dirty="0" err="1" smtClean="0"/>
              <a:t>Zilmeta</a:t>
            </a:r>
            <a:r>
              <a:rPr lang="nl-NL" dirty="0" smtClean="0"/>
              <a:t>.</a:t>
            </a:r>
          </a:p>
          <a:p>
            <a:endParaRPr lang="nl-NL" dirty="0" smtClean="0"/>
          </a:p>
        </p:txBody>
      </p:sp>
      <p:pic>
        <p:nvPicPr>
          <p:cNvPr id="4" name="Afbeelding 3" descr="adv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4714884"/>
            <a:ext cx="2987040" cy="15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De </a:t>
            </a:r>
            <a:r>
              <a:rPr lang="nl-NL" dirty="0" err="1" smtClean="0"/>
              <a:t>Gerofabrieken</a:t>
            </a:r>
            <a:r>
              <a:rPr lang="nl-NL" dirty="0" smtClean="0"/>
              <a:t> in het algemeen en haar ontwerpers in het bijzonder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29124" y="2819400"/>
            <a:ext cx="4264710" cy="3824310"/>
          </a:xfrm>
        </p:spPr>
        <p:txBody>
          <a:bodyPr/>
          <a:lstStyle/>
          <a:p>
            <a:pPr algn="ctr"/>
            <a:endParaRPr lang="nl-NL" dirty="0" smtClean="0"/>
          </a:p>
          <a:p>
            <a:pPr algn="ctr"/>
            <a:r>
              <a:rPr lang="nl-NL" sz="4800" dirty="0" smtClean="0"/>
              <a:t>Van ambacht </a:t>
            </a:r>
            <a:endParaRPr lang="nl-NL" sz="4800" dirty="0"/>
          </a:p>
        </p:txBody>
      </p:sp>
      <p:pic>
        <p:nvPicPr>
          <p:cNvPr id="10" name="Afbeelding 9" descr="tingie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928934"/>
            <a:ext cx="3182500" cy="368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54597"/>
          </a:xfrm>
        </p:spPr>
        <p:txBody>
          <a:bodyPr>
            <a:normAutofit/>
          </a:bodyPr>
          <a:lstStyle/>
          <a:p>
            <a:r>
              <a:rPr lang="nl-NL" dirty="0" smtClean="0"/>
              <a:t>Tussen 1922 en 1926 succesvolle vestiging in Kopenhagen</a:t>
            </a:r>
          </a:p>
          <a:p>
            <a:r>
              <a:rPr lang="nl-NL" dirty="0" smtClean="0"/>
              <a:t>Sinds 1946 slijperij in </a:t>
            </a:r>
            <a:r>
              <a:rPr lang="nl-NL" dirty="0" err="1" smtClean="0"/>
              <a:t>Gramsbergen</a:t>
            </a:r>
            <a:endParaRPr lang="nl-NL" dirty="0" smtClean="0"/>
          </a:p>
          <a:p>
            <a:r>
              <a:rPr lang="nl-NL" dirty="0" smtClean="0"/>
              <a:t>Sinds 1947 Fabriek in Nieuw </a:t>
            </a:r>
            <a:r>
              <a:rPr lang="nl-NL" dirty="0" err="1" smtClean="0"/>
              <a:t>Weerdinge</a:t>
            </a:r>
            <a:r>
              <a:rPr lang="nl-NL" dirty="0" smtClean="0"/>
              <a:t> (bij Emmen) voor </a:t>
            </a:r>
            <a:r>
              <a:rPr lang="nl-NL" dirty="0" err="1" smtClean="0"/>
              <a:t>Zilmeta</a:t>
            </a:r>
            <a:r>
              <a:rPr lang="nl-NL" dirty="0" smtClean="0"/>
              <a:t>.</a:t>
            </a:r>
          </a:p>
          <a:p>
            <a:r>
              <a:rPr lang="nl-NL" dirty="0" smtClean="0"/>
              <a:t>Klanten vooral ziekenhuizen, </a:t>
            </a:r>
            <a:r>
              <a:rPr lang="nl-NL" dirty="0" err="1" smtClean="0"/>
              <a:t>scheeps</a:t>
            </a:r>
            <a:r>
              <a:rPr lang="nl-NL" dirty="0" smtClean="0"/>
              <a:t>- en luchtvaartmaatschappijen, hotels, restaurants.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211764"/>
          </a:xfrm>
        </p:spPr>
        <p:txBody>
          <a:bodyPr>
            <a:normAutofit/>
          </a:bodyPr>
          <a:lstStyle/>
          <a:p>
            <a:r>
              <a:rPr lang="nl-NL" dirty="0" smtClean="0"/>
              <a:t>Tussen 1922 en 1926 succesvolle vestiging in Kopenhagen</a:t>
            </a:r>
          </a:p>
          <a:p>
            <a:r>
              <a:rPr lang="nl-NL" dirty="0" smtClean="0"/>
              <a:t>Sinds 1946 slijperij in </a:t>
            </a:r>
            <a:r>
              <a:rPr lang="nl-NL" dirty="0" err="1" smtClean="0"/>
              <a:t>Gramsbergen</a:t>
            </a:r>
            <a:endParaRPr lang="nl-NL" dirty="0" smtClean="0"/>
          </a:p>
          <a:p>
            <a:r>
              <a:rPr lang="nl-NL" dirty="0" smtClean="0"/>
              <a:t>Sinds 1947 Fabriek in Nieuw </a:t>
            </a:r>
            <a:r>
              <a:rPr lang="nl-NL" dirty="0" err="1" smtClean="0"/>
              <a:t>Weerdinge</a:t>
            </a:r>
            <a:r>
              <a:rPr lang="nl-NL" dirty="0" smtClean="0"/>
              <a:t> (bij Emmen) voor </a:t>
            </a:r>
            <a:r>
              <a:rPr lang="nl-NL" dirty="0" err="1" smtClean="0"/>
              <a:t>Zilmeta</a:t>
            </a:r>
            <a:r>
              <a:rPr lang="nl-NL" dirty="0" smtClean="0"/>
              <a:t>.</a:t>
            </a:r>
          </a:p>
          <a:p>
            <a:r>
              <a:rPr lang="nl-NL" dirty="0" smtClean="0"/>
              <a:t>Klanten vooral ziekenhuizen, </a:t>
            </a:r>
            <a:r>
              <a:rPr lang="nl-NL" dirty="0" err="1" smtClean="0"/>
              <a:t>scheeps</a:t>
            </a:r>
            <a:r>
              <a:rPr lang="nl-NL" dirty="0" smtClean="0"/>
              <a:t>- en luchtvaartmaatschappijen, hotels, restaurants.</a:t>
            </a:r>
          </a:p>
          <a:p>
            <a:r>
              <a:rPr lang="nl-NL" dirty="0" smtClean="0"/>
              <a:t>In 1985 overgenomen door van Kempen &amp; Begeer. </a:t>
            </a:r>
            <a:r>
              <a:rPr lang="nl-NL" sz="2000" dirty="0" smtClean="0"/>
              <a:t>(nu alleen nog als merknaam)</a:t>
            </a:r>
          </a:p>
          <a:p>
            <a:endParaRPr lang="nl-NL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  <a:p>
            <a:r>
              <a:rPr lang="nl-NL" sz="2800" dirty="0" smtClean="0"/>
              <a:t>Totaal 90 gram zilver op 12 lepels + 12 vorken.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  <a:p>
            <a:r>
              <a:rPr lang="nl-NL" sz="2800" dirty="0" smtClean="0"/>
              <a:t>Totaal 90 gram zilver op 12 lepels + 12 vorken.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is dus altijd VERZILVERD en nooit massief keurzilver.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  <a:p>
            <a:r>
              <a:rPr lang="nl-NL" sz="2800" dirty="0" smtClean="0"/>
              <a:t>Totaal 90 gram zilver op 12 lepels + 12 vorken.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is dus altijd VERZILVERD en nooit massief keurzilver.</a:t>
            </a:r>
          </a:p>
          <a:p>
            <a:r>
              <a:rPr lang="nl-NL" sz="2800" dirty="0" smtClean="0"/>
              <a:t>Sinds 1931 </a:t>
            </a:r>
            <a:r>
              <a:rPr lang="nl-NL" sz="2800" dirty="0" err="1" smtClean="0"/>
              <a:t>Zilmeta</a:t>
            </a:r>
            <a:r>
              <a:rPr lang="nl-NL" sz="2800" dirty="0" smtClean="0"/>
              <a:t> </a:t>
            </a:r>
            <a:r>
              <a:rPr lang="nl-NL" sz="1600" dirty="0" smtClean="0"/>
              <a:t>(RVS = staal + 18%chroom en8% nikkel)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  <a:p>
            <a:r>
              <a:rPr lang="nl-NL" sz="2800" dirty="0" smtClean="0"/>
              <a:t>Totaal 90 gram zilver op 12 lepels + 12 vorken.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is dus altijd VERZILVERD en nooit massief keurzilver.</a:t>
            </a:r>
          </a:p>
          <a:p>
            <a:r>
              <a:rPr lang="nl-NL" sz="2800" dirty="0" smtClean="0"/>
              <a:t>Sinds 1931 </a:t>
            </a:r>
            <a:r>
              <a:rPr lang="nl-NL" sz="2800" dirty="0" err="1" smtClean="0"/>
              <a:t>Zilmeta</a:t>
            </a:r>
            <a:r>
              <a:rPr lang="nl-NL" sz="2800" dirty="0" smtClean="0"/>
              <a:t> </a:t>
            </a:r>
            <a:r>
              <a:rPr lang="nl-NL" sz="1600" dirty="0" smtClean="0"/>
              <a:t>(RVS = staal + 18%chroom en8% nikkel)</a:t>
            </a:r>
          </a:p>
          <a:p>
            <a:r>
              <a:rPr lang="nl-NL" sz="2400" dirty="0" err="1" smtClean="0"/>
              <a:t>Gero-zilver</a:t>
            </a:r>
            <a:r>
              <a:rPr lang="nl-NL" sz="2400" dirty="0" smtClean="0"/>
              <a:t> naam veranderde in </a:t>
            </a:r>
            <a:r>
              <a:rPr lang="nl-NL" sz="2400" dirty="0" err="1" smtClean="0"/>
              <a:t>Gero</a:t>
            </a:r>
            <a:r>
              <a:rPr lang="nl-NL" sz="2400" dirty="0" smtClean="0"/>
              <a:t> </a:t>
            </a:r>
            <a:r>
              <a:rPr lang="nl-NL" sz="2400" dirty="0" err="1" smtClean="0"/>
              <a:t>Zilvium</a:t>
            </a:r>
            <a:endParaRPr lang="nl-NL" sz="24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Legeringen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752" y="1428736"/>
            <a:ext cx="8503920" cy="5214974"/>
          </a:xfrm>
        </p:spPr>
        <p:txBody>
          <a:bodyPr>
            <a:normAutofit/>
          </a:bodyPr>
          <a:lstStyle/>
          <a:p>
            <a:r>
              <a:rPr lang="nl-NL" sz="2800" dirty="0" err="1" smtClean="0"/>
              <a:t>Alpacca</a:t>
            </a:r>
            <a:r>
              <a:rPr lang="nl-NL" sz="2800" dirty="0" smtClean="0"/>
              <a:t>, 65% koper, 23% zink, 12% nikkel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=Nikkelzilver = hotelzilver = verzilverd </a:t>
            </a:r>
            <a:r>
              <a:rPr lang="nl-NL" sz="2800" dirty="0" err="1" smtClean="0"/>
              <a:t>Alpacca</a:t>
            </a:r>
            <a:endParaRPr lang="nl-NL" sz="2800" dirty="0" smtClean="0"/>
          </a:p>
          <a:p>
            <a:r>
              <a:rPr lang="nl-NL" sz="2800" dirty="0" smtClean="0"/>
              <a:t>Totaal 90 gram zilver op 12 lepels + 12 vorken.</a:t>
            </a:r>
          </a:p>
          <a:p>
            <a:r>
              <a:rPr lang="nl-NL" sz="2800" dirty="0" err="1" smtClean="0"/>
              <a:t>Gero-zilver</a:t>
            </a:r>
            <a:r>
              <a:rPr lang="nl-NL" sz="2800" dirty="0" smtClean="0"/>
              <a:t> is dus altijd VERZILVERD en nooit massief keurzilver.</a:t>
            </a:r>
          </a:p>
          <a:p>
            <a:r>
              <a:rPr lang="nl-NL" sz="2800" dirty="0" smtClean="0"/>
              <a:t>Sinds 1931 </a:t>
            </a:r>
            <a:r>
              <a:rPr lang="nl-NL" sz="2800" dirty="0" err="1" smtClean="0"/>
              <a:t>Zilmeta</a:t>
            </a:r>
            <a:r>
              <a:rPr lang="nl-NL" sz="2800" dirty="0" smtClean="0"/>
              <a:t> </a:t>
            </a:r>
            <a:r>
              <a:rPr lang="nl-NL" sz="1600" dirty="0" smtClean="0"/>
              <a:t>(RVS = staal + 18%chroom en8% nikkel)</a:t>
            </a:r>
          </a:p>
          <a:p>
            <a:r>
              <a:rPr lang="nl-NL" sz="2400" dirty="0" err="1" smtClean="0"/>
              <a:t>Gero-zilver</a:t>
            </a:r>
            <a:r>
              <a:rPr lang="nl-NL" sz="2400" dirty="0" smtClean="0"/>
              <a:t> naam veranderde in </a:t>
            </a:r>
            <a:r>
              <a:rPr lang="nl-NL" sz="2400" dirty="0" err="1" smtClean="0"/>
              <a:t>Gero</a:t>
            </a:r>
            <a:r>
              <a:rPr lang="nl-NL" sz="2400" dirty="0" smtClean="0"/>
              <a:t> </a:t>
            </a:r>
            <a:r>
              <a:rPr lang="nl-NL" sz="2400" dirty="0" err="1" smtClean="0"/>
              <a:t>Zilvium</a:t>
            </a:r>
            <a:endParaRPr lang="nl-NL" sz="2400" dirty="0" smtClean="0"/>
          </a:p>
          <a:p>
            <a:r>
              <a:rPr lang="nl-NL" sz="2400" dirty="0" smtClean="0"/>
              <a:t>En natuurlijk </a:t>
            </a:r>
            <a:r>
              <a:rPr lang="nl-NL" b="1" dirty="0" smtClean="0"/>
              <a:t>TIN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Tin-productie</a:t>
            </a:r>
            <a:r>
              <a:rPr lang="nl-NL" dirty="0" smtClean="0"/>
              <a:t>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Sinds begin twintiger jaren, zowel in Zeist als in Kopenhagen.</a:t>
            </a:r>
            <a:endParaRPr lang="nl-N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De </a:t>
            </a:r>
            <a:r>
              <a:rPr lang="nl-NL" dirty="0" err="1" smtClean="0"/>
              <a:t>Gerofabrieken</a:t>
            </a:r>
            <a:r>
              <a:rPr lang="nl-NL" dirty="0" smtClean="0"/>
              <a:t> in het algemeen en haar ontwerpers in het bijzonder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29124" y="2819400"/>
            <a:ext cx="4264710" cy="3824310"/>
          </a:xfrm>
        </p:spPr>
        <p:txBody>
          <a:bodyPr/>
          <a:lstStyle/>
          <a:p>
            <a:pPr algn="ctr"/>
            <a:endParaRPr lang="nl-NL" dirty="0" smtClean="0"/>
          </a:p>
          <a:p>
            <a:pPr algn="ctr"/>
            <a:r>
              <a:rPr lang="nl-NL" sz="4800" dirty="0" smtClean="0"/>
              <a:t>Van ambacht naar industrie</a:t>
            </a:r>
            <a:endParaRPr lang="nl-NL" sz="4800" dirty="0"/>
          </a:p>
        </p:txBody>
      </p:sp>
      <p:pic>
        <p:nvPicPr>
          <p:cNvPr id="9" name="Afbeelding 8" descr="daalder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000372"/>
            <a:ext cx="3500462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Tin-productie</a:t>
            </a:r>
            <a:r>
              <a:rPr lang="nl-NL" dirty="0" smtClean="0"/>
              <a:t>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Sinds begin twintiger jaren, zowel in Zeist als in Kopenhagen.</a:t>
            </a:r>
          </a:p>
          <a:p>
            <a:r>
              <a:rPr lang="nl-NL" dirty="0" smtClean="0"/>
              <a:t>Ontwerpers van naam werden aangenomen of “ingehuurd” voor speciale opdrachten.</a:t>
            </a:r>
            <a:endParaRPr lang="nl-N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Tin-productie</a:t>
            </a:r>
            <a:r>
              <a:rPr lang="nl-NL" dirty="0" smtClean="0"/>
              <a:t>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Sinds begin twintiger jaren, zowel in Zeist als in Kopenhagen.</a:t>
            </a:r>
          </a:p>
          <a:p>
            <a:r>
              <a:rPr lang="nl-NL" dirty="0" smtClean="0"/>
              <a:t>Ontwerpers van naam werden aangenomen of “ingehuurd” voor speciale opdrachten.</a:t>
            </a:r>
          </a:p>
          <a:p>
            <a:r>
              <a:rPr lang="nl-NL" dirty="0" smtClean="0"/>
              <a:t>Veel ontwerpen zowel in verzilverd als in tin</a:t>
            </a:r>
            <a:endParaRPr lang="nl-N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Tin-productie</a:t>
            </a:r>
            <a:r>
              <a:rPr lang="nl-NL" dirty="0" smtClean="0"/>
              <a:t>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26035"/>
          </a:xfrm>
        </p:spPr>
        <p:txBody>
          <a:bodyPr>
            <a:normAutofit/>
          </a:bodyPr>
          <a:lstStyle/>
          <a:p>
            <a:r>
              <a:rPr lang="nl-NL" dirty="0" smtClean="0"/>
              <a:t>Sinds begin twintiger jaren, zowel in Zeist als in Kopenhagen.</a:t>
            </a:r>
          </a:p>
          <a:p>
            <a:r>
              <a:rPr lang="nl-NL" dirty="0" smtClean="0"/>
              <a:t>Ontwerpers van naam werden aangenomen of “ingehuurd” voor speciale opdrachten.</a:t>
            </a:r>
          </a:p>
          <a:p>
            <a:r>
              <a:rPr lang="nl-NL" dirty="0" smtClean="0"/>
              <a:t>Veel ontwerpen zowel in verzilverd als in tin</a:t>
            </a:r>
          </a:p>
          <a:p>
            <a:r>
              <a:rPr lang="nl-NL" dirty="0" smtClean="0"/>
              <a:t>Zeer groot assortiment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Tin-productie</a:t>
            </a:r>
            <a:r>
              <a:rPr lang="nl-NL" dirty="0" smtClean="0"/>
              <a:t>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97473"/>
          </a:xfrm>
        </p:spPr>
        <p:txBody>
          <a:bodyPr>
            <a:normAutofit/>
          </a:bodyPr>
          <a:lstStyle/>
          <a:p>
            <a:r>
              <a:rPr lang="nl-NL" dirty="0" smtClean="0"/>
              <a:t>Sinds begin twintiger jaren, zowel in Zeist als in Kopenhagen.</a:t>
            </a:r>
          </a:p>
          <a:p>
            <a:r>
              <a:rPr lang="nl-NL" dirty="0" smtClean="0"/>
              <a:t>Ontwerpers van naam werden aangenomen of “ingehuurd” voor speciale opdrachten.</a:t>
            </a:r>
          </a:p>
          <a:p>
            <a:r>
              <a:rPr lang="nl-NL" dirty="0" smtClean="0"/>
              <a:t>Veel ontwerpen zowel in verzilverd als in tin</a:t>
            </a:r>
          </a:p>
          <a:p>
            <a:r>
              <a:rPr lang="nl-NL" dirty="0" smtClean="0"/>
              <a:t>Zeer groot assortiment</a:t>
            </a:r>
          </a:p>
          <a:p>
            <a:r>
              <a:rPr lang="nl-NL" dirty="0" smtClean="0"/>
              <a:t>Op 1 januari 1955 gestopt met </a:t>
            </a:r>
            <a:r>
              <a:rPr lang="nl-NL" dirty="0" err="1" smtClean="0"/>
              <a:t>tin-productie</a:t>
            </a:r>
            <a:endParaRPr lang="nl-N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  <a:p>
            <a:r>
              <a:rPr lang="nl-NL" dirty="0" smtClean="0"/>
              <a:t>Sinds 1923 ook voor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  <a:p>
            <a:r>
              <a:rPr lang="nl-NL" dirty="0" smtClean="0"/>
              <a:t>Sinds 1923 ook voor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  <p:pic>
        <p:nvPicPr>
          <p:cNvPr id="5" name="Afbeelding 4" descr="hoef 1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8" y="3500438"/>
            <a:ext cx="2912364" cy="2766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  <a:p>
            <a:r>
              <a:rPr lang="nl-NL" dirty="0" smtClean="0"/>
              <a:t>Sinds 1923 ook voor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  <p:pic>
        <p:nvPicPr>
          <p:cNvPr id="6" name="Afbeelding 5" descr="hoef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393985"/>
            <a:ext cx="5143536" cy="2892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  <a:p>
            <a:r>
              <a:rPr lang="nl-NL" dirty="0" smtClean="0"/>
              <a:t>Sinds 1923 ook voor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  <p:pic>
        <p:nvPicPr>
          <p:cNvPr id="7" name="Afbeelding 6" descr="hoef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307192"/>
            <a:ext cx="4500594" cy="3193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Christiaan Johannes (Chris) van der Hoef  (1875 – 1933)</a:t>
            </a:r>
          </a:p>
          <a:p>
            <a:r>
              <a:rPr lang="nl-NL" dirty="0" smtClean="0"/>
              <a:t>Sinds 1923 ook voor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4" name="Afbeelding 3" descr="Hoef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6" y="3929066"/>
            <a:ext cx="2362402" cy="2362402"/>
          </a:xfrm>
          <a:prstGeom prst="rect">
            <a:avLst/>
          </a:prstGeom>
        </p:spPr>
      </p:pic>
      <p:pic>
        <p:nvPicPr>
          <p:cNvPr id="8" name="Afbeelding 7" descr="hoef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357562"/>
            <a:ext cx="5310378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Johannes  A. A. Gerritsen (1840 – 1925)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Rinze</a:t>
            </a:r>
            <a:r>
              <a:rPr lang="nl-NL" dirty="0" smtClean="0"/>
              <a:t> </a:t>
            </a:r>
            <a:r>
              <a:rPr lang="nl-NL" dirty="0" err="1" smtClean="0"/>
              <a:t>Hamstra</a:t>
            </a:r>
            <a:r>
              <a:rPr lang="nl-NL" dirty="0" smtClean="0"/>
              <a:t> (1895 – 1974)</a:t>
            </a:r>
          </a:p>
        </p:txBody>
      </p:sp>
      <p:pic>
        <p:nvPicPr>
          <p:cNvPr id="6" name="Afbeelding 5" descr="Hamstra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714884"/>
            <a:ext cx="1648022" cy="164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Rinze</a:t>
            </a:r>
            <a:r>
              <a:rPr lang="nl-NL" dirty="0" smtClean="0"/>
              <a:t> </a:t>
            </a:r>
            <a:r>
              <a:rPr lang="nl-NL" dirty="0" err="1" smtClean="0"/>
              <a:t>Hamstra</a:t>
            </a:r>
            <a:r>
              <a:rPr lang="nl-NL" dirty="0" smtClean="0"/>
              <a:t> (1895 – 1974)</a:t>
            </a:r>
          </a:p>
          <a:p>
            <a:r>
              <a:rPr lang="nl-NL" dirty="0" smtClean="0"/>
              <a:t>Sinds 1926 </a:t>
            </a:r>
            <a:r>
              <a:rPr lang="nl-NL" dirty="0" err="1" smtClean="0"/>
              <a:t>free-lance</a:t>
            </a:r>
            <a:r>
              <a:rPr lang="nl-NL" dirty="0" smtClean="0"/>
              <a:t> en eind 1936 als ontwerper in vaste dienst bij </a:t>
            </a:r>
            <a:r>
              <a:rPr lang="nl-NL" dirty="0" err="1" smtClean="0"/>
              <a:t>Gero</a:t>
            </a:r>
            <a:endParaRPr lang="nl-NL" dirty="0" smtClean="0"/>
          </a:p>
        </p:txBody>
      </p:sp>
      <p:pic>
        <p:nvPicPr>
          <p:cNvPr id="6" name="Afbeelding 5" descr="Hamstra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714884"/>
            <a:ext cx="1648022" cy="164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Rinze</a:t>
            </a:r>
            <a:r>
              <a:rPr lang="nl-NL" dirty="0" smtClean="0"/>
              <a:t> </a:t>
            </a:r>
            <a:r>
              <a:rPr lang="nl-NL" dirty="0" err="1" smtClean="0"/>
              <a:t>Hamstra</a:t>
            </a:r>
            <a:r>
              <a:rPr lang="nl-NL" dirty="0" smtClean="0"/>
              <a:t> (1895 – 1974)</a:t>
            </a:r>
          </a:p>
          <a:p>
            <a:r>
              <a:rPr lang="nl-NL" dirty="0" smtClean="0"/>
              <a:t>Sinds 1926 </a:t>
            </a:r>
            <a:r>
              <a:rPr lang="nl-NL" dirty="0" err="1" smtClean="0"/>
              <a:t>free-lance</a:t>
            </a:r>
            <a:r>
              <a:rPr lang="nl-NL" dirty="0" smtClean="0"/>
              <a:t> en eind 1936 als ontwerper in vaste dienst bij </a:t>
            </a:r>
            <a:r>
              <a:rPr lang="nl-NL" dirty="0" err="1" smtClean="0"/>
              <a:t>Gero</a:t>
            </a:r>
            <a:endParaRPr lang="nl-NL" dirty="0" smtClean="0"/>
          </a:p>
          <a:p>
            <a:r>
              <a:rPr lang="nl-NL" dirty="0" smtClean="0"/>
              <a:t>Ontwerper van het </a:t>
            </a:r>
            <a:r>
              <a:rPr lang="nl-NL" dirty="0" err="1" smtClean="0"/>
              <a:t>Gero</a:t>
            </a:r>
            <a:r>
              <a:rPr lang="nl-NL" dirty="0" smtClean="0"/>
              <a:t> logo</a:t>
            </a:r>
          </a:p>
        </p:txBody>
      </p:sp>
      <p:pic>
        <p:nvPicPr>
          <p:cNvPr id="6" name="Afbeelding 5" descr="Hamstra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714884"/>
            <a:ext cx="1648022" cy="1648022"/>
          </a:xfrm>
          <a:prstGeom prst="rect">
            <a:avLst/>
          </a:prstGeom>
        </p:spPr>
      </p:pic>
      <p:pic>
        <p:nvPicPr>
          <p:cNvPr id="9" name="Afbeelding 8" descr="gero 00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3286124"/>
            <a:ext cx="91627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Rinze</a:t>
            </a:r>
            <a:r>
              <a:rPr lang="nl-NL" dirty="0" smtClean="0"/>
              <a:t> </a:t>
            </a:r>
            <a:r>
              <a:rPr lang="nl-NL" dirty="0" err="1" smtClean="0"/>
              <a:t>Hamstra</a:t>
            </a:r>
            <a:r>
              <a:rPr lang="nl-NL" dirty="0" smtClean="0"/>
              <a:t> (1895 – 1974)</a:t>
            </a:r>
          </a:p>
          <a:p>
            <a:r>
              <a:rPr lang="nl-NL" dirty="0" smtClean="0"/>
              <a:t>Sinds 1926 </a:t>
            </a:r>
            <a:r>
              <a:rPr lang="nl-NL" dirty="0" err="1" smtClean="0"/>
              <a:t>free-lance</a:t>
            </a:r>
            <a:r>
              <a:rPr lang="nl-NL" dirty="0" smtClean="0"/>
              <a:t> en eind 1936 als ontwerper in vaste dienst bij </a:t>
            </a:r>
            <a:r>
              <a:rPr lang="nl-NL" dirty="0" err="1" smtClean="0"/>
              <a:t>Gero</a:t>
            </a:r>
            <a:endParaRPr lang="nl-NL" dirty="0" smtClean="0"/>
          </a:p>
          <a:p>
            <a:r>
              <a:rPr lang="nl-NL" dirty="0" smtClean="0"/>
              <a:t>Ontwerper van het </a:t>
            </a:r>
            <a:r>
              <a:rPr lang="nl-NL" dirty="0" err="1" smtClean="0"/>
              <a:t>Gero</a:t>
            </a:r>
            <a:r>
              <a:rPr lang="nl-NL" dirty="0" smtClean="0"/>
              <a:t> logo</a:t>
            </a:r>
          </a:p>
        </p:txBody>
      </p:sp>
      <p:pic>
        <p:nvPicPr>
          <p:cNvPr id="6" name="Afbeelding 5" descr="Hamstra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714884"/>
            <a:ext cx="1648022" cy="1648022"/>
          </a:xfrm>
          <a:prstGeom prst="rect">
            <a:avLst/>
          </a:prstGeom>
        </p:spPr>
      </p:pic>
      <p:pic>
        <p:nvPicPr>
          <p:cNvPr id="7" name="Afbeelding 6" descr="hamstra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857628"/>
            <a:ext cx="3593592" cy="2496312"/>
          </a:xfrm>
          <a:prstGeom prst="rect">
            <a:avLst/>
          </a:prstGeom>
        </p:spPr>
      </p:pic>
      <p:pic>
        <p:nvPicPr>
          <p:cNvPr id="9" name="Afbeelding 8" descr="gero 001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286124"/>
            <a:ext cx="91627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Rinze</a:t>
            </a:r>
            <a:r>
              <a:rPr lang="nl-NL" dirty="0" smtClean="0"/>
              <a:t> </a:t>
            </a:r>
            <a:r>
              <a:rPr lang="nl-NL" dirty="0" err="1" smtClean="0"/>
              <a:t>Hamstra</a:t>
            </a:r>
            <a:r>
              <a:rPr lang="nl-NL" dirty="0" smtClean="0"/>
              <a:t> (1895 – 1974)</a:t>
            </a:r>
          </a:p>
          <a:p>
            <a:r>
              <a:rPr lang="nl-NL" dirty="0" smtClean="0"/>
              <a:t>Sinds 1926 </a:t>
            </a:r>
            <a:r>
              <a:rPr lang="nl-NL" dirty="0" err="1" smtClean="0"/>
              <a:t>free-lance</a:t>
            </a:r>
            <a:r>
              <a:rPr lang="nl-NL" dirty="0" smtClean="0"/>
              <a:t> en eind 1936 als ontwerper in vaste dienst bij </a:t>
            </a:r>
            <a:r>
              <a:rPr lang="nl-NL" dirty="0" err="1" smtClean="0"/>
              <a:t>Gero</a:t>
            </a:r>
            <a:endParaRPr lang="nl-NL" dirty="0" smtClean="0"/>
          </a:p>
          <a:p>
            <a:r>
              <a:rPr lang="nl-NL" dirty="0" smtClean="0"/>
              <a:t>Ontwerper van het </a:t>
            </a:r>
            <a:r>
              <a:rPr lang="nl-NL" dirty="0" err="1" smtClean="0"/>
              <a:t>Gero</a:t>
            </a:r>
            <a:r>
              <a:rPr lang="nl-NL" dirty="0" smtClean="0"/>
              <a:t> logo</a:t>
            </a:r>
          </a:p>
        </p:txBody>
      </p:sp>
      <p:pic>
        <p:nvPicPr>
          <p:cNvPr id="6" name="Afbeelding 5" descr="Hamstra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714884"/>
            <a:ext cx="1648022" cy="1648022"/>
          </a:xfrm>
          <a:prstGeom prst="rect">
            <a:avLst/>
          </a:prstGeom>
        </p:spPr>
      </p:pic>
      <p:pic>
        <p:nvPicPr>
          <p:cNvPr id="8" name="Afbeelding 7" descr="hamstra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3957658"/>
            <a:ext cx="3442716" cy="2400300"/>
          </a:xfrm>
          <a:prstGeom prst="rect">
            <a:avLst/>
          </a:prstGeom>
        </p:spPr>
      </p:pic>
      <p:pic>
        <p:nvPicPr>
          <p:cNvPr id="10" name="Afbeelding 9" descr="gero 001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286124"/>
            <a:ext cx="91627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Theodorus Hooft (1900 – 1990)</a:t>
            </a:r>
          </a:p>
        </p:txBody>
      </p:sp>
      <p:pic>
        <p:nvPicPr>
          <p:cNvPr id="4" name="Afbeelding 3" descr="hooft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5000636"/>
            <a:ext cx="1290832" cy="1290832"/>
          </a:xfrm>
          <a:prstGeom prst="rect">
            <a:avLst/>
          </a:prstGeom>
        </p:spPr>
      </p:pic>
      <p:pic>
        <p:nvPicPr>
          <p:cNvPr id="8" name="Afbeelding 7" descr="hooft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68812"/>
            <a:ext cx="3929090" cy="3689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Theodorus Hooft (1900 – 1990)</a:t>
            </a:r>
          </a:p>
          <a:p>
            <a:r>
              <a:rPr lang="nl-NL" dirty="0" smtClean="0"/>
              <a:t>Sinds 1918 in vaste dienst bij </a:t>
            </a:r>
            <a:r>
              <a:rPr lang="nl-NL" dirty="0" err="1" smtClean="0"/>
              <a:t>Gero</a:t>
            </a:r>
            <a:r>
              <a:rPr lang="nl-NL" dirty="0" smtClean="0"/>
              <a:t> als chemicus.</a:t>
            </a:r>
          </a:p>
        </p:txBody>
      </p:sp>
      <p:pic>
        <p:nvPicPr>
          <p:cNvPr id="4" name="Afbeelding 3" descr="hooft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5000636"/>
            <a:ext cx="1290832" cy="1290832"/>
          </a:xfrm>
          <a:prstGeom prst="rect">
            <a:avLst/>
          </a:prstGeom>
        </p:spPr>
      </p:pic>
      <p:pic>
        <p:nvPicPr>
          <p:cNvPr id="7" name="Afbeelding 6" descr="hooft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357562"/>
            <a:ext cx="3071834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Theodorus Hooft (1900 – 1990)</a:t>
            </a:r>
          </a:p>
          <a:p>
            <a:r>
              <a:rPr lang="nl-NL" dirty="0" smtClean="0"/>
              <a:t>Sinds 1918 in vaste dienst bij </a:t>
            </a:r>
            <a:r>
              <a:rPr lang="nl-NL" dirty="0" err="1" smtClean="0"/>
              <a:t>Gero</a:t>
            </a:r>
            <a:r>
              <a:rPr lang="nl-NL" dirty="0" smtClean="0"/>
              <a:t> als chemicus.</a:t>
            </a:r>
          </a:p>
          <a:p>
            <a:r>
              <a:rPr lang="nl-NL" dirty="0" smtClean="0"/>
              <a:t>Sinds dertiger jaren als ontwerper</a:t>
            </a:r>
          </a:p>
        </p:txBody>
      </p:sp>
      <p:pic>
        <p:nvPicPr>
          <p:cNvPr id="4" name="Afbeelding 3" descr="hooft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5000636"/>
            <a:ext cx="1290832" cy="1290832"/>
          </a:xfrm>
          <a:prstGeom prst="rect">
            <a:avLst/>
          </a:prstGeom>
        </p:spPr>
      </p:pic>
      <p:pic>
        <p:nvPicPr>
          <p:cNvPr id="6" name="Afbeelding 5" descr="hooft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714753"/>
            <a:ext cx="2714644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Theodorus Hooft (1900 – 1990)</a:t>
            </a:r>
          </a:p>
          <a:p>
            <a:r>
              <a:rPr lang="nl-NL" dirty="0" smtClean="0"/>
              <a:t>Sinds 1918 in vaste dienst bij </a:t>
            </a:r>
            <a:r>
              <a:rPr lang="nl-NL" dirty="0" err="1" smtClean="0"/>
              <a:t>Gero</a:t>
            </a:r>
            <a:r>
              <a:rPr lang="nl-NL" dirty="0" smtClean="0"/>
              <a:t> als chemicus.</a:t>
            </a:r>
          </a:p>
          <a:p>
            <a:r>
              <a:rPr lang="nl-NL" dirty="0" smtClean="0"/>
              <a:t>Sinds dertiger jaren als ontwerper</a:t>
            </a:r>
          </a:p>
          <a:p>
            <a:r>
              <a:rPr lang="nl-NL" dirty="0" smtClean="0"/>
              <a:t>Echte “Industriële”  ontwerper</a:t>
            </a:r>
            <a:endParaRPr lang="nl-NL" dirty="0"/>
          </a:p>
        </p:txBody>
      </p:sp>
      <p:pic>
        <p:nvPicPr>
          <p:cNvPr id="4" name="Afbeelding 3" descr="hooft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5000636"/>
            <a:ext cx="1290832" cy="1290832"/>
          </a:xfrm>
          <a:prstGeom prst="rect">
            <a:avLst/>
          </a:prstGeom>
        </p:spPr>
      </p:pic>
      <p:pic>
        <p:nvPicPr>
          <p:cNvPr id="5" name="Afbeelding 4" descr="hooft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4286256"/>
            <a:ext cx="214314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9" name="Afbeelding 8" descr="nilsson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2" y="2409836"/>
            <a:ext cx="4019560" cy="4019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Johannes  A. A. Gerritsen (1840 – 1925) sinds 1866 goud- en zilversmid te Amsterdam</a:t>
            </a:r>
            <a:endParaRPr lang="nl-NL" dirty="0"/>
          </a:p>
        </p:txBody>
      </p:sp>
      <p:pic>
        <p:nvPicPr>
          <p:cNvPr id="4" name="Afbeelding 3" descr="J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3859909"/>
            <a:ext cx="2548554" cy="2498025"/>
          </a:xfrm>
          <a:prstGeom prst="rect">
            <a:avLst/>
          </a:prstGeom>
        </p:spPr>
      </p:pic>
      <p:pic>
        <p:nvPicPr>
          <p:cNvPr id="6" name="Afbeelding 5" descr="tin 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429000"/>
            <a:ext cx="2367313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Opleiding bij Georg </a:t>
            </a:r>
            <a:r>
              <a:rPr lang="nl-NL" dirty="0" err="1" smtClean="0"/>
              <a:t>Jensen</a:t>
            </a:r>
            <a:r>
              <a:rPr lang="nl-NL" dirty="0" smtClean="0"/>
              <a:t> Kopenhagen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1026" name="Picture 2" descr="D:\Tin\Foto's\tin 2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714620"/>
            <a:ext cx="3643338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Opleiding bij Georg </a:t>
            </a:r>
            <a:r>
              <a:rPr lang="nl-NL" dirty="0" err="1" smtClean="0"/>
              <a:t>Jensen</a:t>
            </a:r>
            <a:r>
              <a:rPr lang="nl-NL" dirty="0" smtClean="0"/>
              <a:t> Kopenhagen</a:t>
            </a:r>
          </a:p>
          <a:p>
            <a:r>
              <a:rPr lang="nl-NL" dirty="0" smtClean="0"/>
              <a:t>Zilver, koper en tin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8" name="Afbeelding 7" descr="nilsson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274873"/>
            <a:ext cx="4143404" cy="308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Opleiding bij Georg </a:t>
            </a:r>
            <a:r>
              <a:rPr lang="nl-NL" dirty="0" err="1" smtClean="0"/>
              <a:t>Jensen</a:t>
            </a:r>
            <a:r>
              <a:rPr lang="nl-NL" dirty="0" smtClean="0"/>
              <a:t> Kopenhagen</a:t>
            </a:r>
          </a:p>
          <a:p>
            <a:r>
              <a:rPr lang="nl-NL" dirty="0" smtClean="0"/>
              <a:t>Zilver, koper en tin</a:t>
            </a:r>
          </a:p>
          <a:p>
            <a:r>
              <a:rPr lang="nl-NL" dirty="0" smtClean="0"/>
              <a:t>Veel hamerslag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6" name="Afbeelding 5" descr="nilsson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3" y="3714752"/>
            <a:ext cx="4671303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Opleiding bij Georg </a:t>
            </a:r>
            <a:r>
              <a:rPr lang="nl-NL" dirty="0" err="1" smtClean="0"/>
              <a:t>Jensen</a:t>
            </a:r>
            <a:r>
              <a:rPr lang="nl-NL" dirty="0" smtClean="0"/>
              <a:t> Kopenhagen</a:t>
            </a:r>
          </a:p>
          <a:p>
            <a:r>
              <a:rPr lang="nl-NL" dirty="0" smtClean="0"/>
              <a:t>Zilver, koper en tin</a:t>
            </a:r>
          </a:p>
          <a:p>
            <a:r>
              <a:rPr lang="nl-NL" dirty="0" smtClean="0"/>
              <a:t>Veel hamerslag</a:t>
            </a:r>
          </a:p>
          <a:p>
            <a:r>
              <a:rPr lang="nl-NL" dirty="0" smtClean="0"/>
              <a:t>Sinds ± 1924 bij </a:t>
            </a:r>
            <a:r>
              <a:rPr lang="nl-NL" dirty="0" err="1" smtClean="0"/>
              <a:t>Gero</a:t>
            </a:r>
            <a:r>
              <a:rPr lang="nl-NL" dirty="0" smtClean="0"/>
              <a:t> Kopenhagen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8" name="Afbeelding 7" descr="nilsson 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214818"/>
            <a:ext cx="3159758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7" name="Afbeelding 6" descr="nilsson 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293383"/>
            <a:ext cx="2357454" cy="406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Verhuisd naar Zeist in 1933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6" name="Afbeelding 5" descr="nilsson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857496"/>
            <a:ext cx="3571900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Verhuisd naar Zeist in 1933</a:t>
            </a:r>
          </a:p>
          <a:p>
            <a:r>
              <a:rPr lang="nl-NL" dirty="0" smtClean="0"/>
              <a:t>In Zeist ook veel bestek ontworpen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7" name="Afbeelding 6" descr="nilsson 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286124"/>
            <a:ext cx="3071834" cy="3071834"/>
          </a:xfrm>
          <a:prstGeom prst="rect">
            <a:avLst/>
          </a:prstGeom>
        </p:spPr>
      </p:pic>
      <p:pic>
        <p:nvPicPr>
          <p:cNvPr id="9" name="Afbeelding 8" descr="nilss 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5074" y="3214686"/>
            <a:ext cx="1170432" cy="341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Verhuisd naar Zeist in 1933</a:t>
            </a:r>
          </a:p>
          <a:p>
            <a:r>
              <a:rPr lang="nl-NL" dirty="0" smtClean="0"/>
              <a:t>In Zeist ook veel bestek ontworpen</a:t>
            </a:r>
          </a:p>
          <a:p>
            <a:r>
              <a:rPr lang="nl-NL" dirty="0" smtClean="0"/>
              <a:t>Vormgeving in tin </a:t>
            </a:r>
            <a:r>
              <a:rPr lang="nl-NL" dirty="0" err="1" smtClean="0"/>
              <a:t>én</a:t>
            </a:r>
            <a:r>
              <a:rPr lang="nl-NL" dirty="0" smtClean="0"/>
              <a:t> zilver</a:t>
            </a:r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  <p:pic>
        <p:nvPicPr>
          <p:cNvPr id="6" name="Afbeelding 5" descr="nilsson 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836792"/>
            <a:ext cx="4786346" cy="2592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Georg </a:t>
            </a:r>
            <a:r>
              <a:rPr lang="nl-NL" dirty="0" err="1" smtClean="0"/>
              <a:t>Nilsson</a:t>
            </a:r>
            <a:r>
              <a:rPr lang="nl-NL" dirty="0" smtClean="0"/>
              <a:t>  (1888 – 1975)</a:t>
            </a:r>
          </a:p>
          <a:p>
            <a:r>
              <a:rPr lang="nl-NL" dirty="0" smtClean="0"/>
              <a:t>Verhuisd naar Zeist in 1933</a:t>
            </a:r>
          </a:p>
          <a:p>
            <a:r>
              <a:rPr lang="nl-NL" dirty="0" smtClean="0"/>
              <a:t>In Zeist ook veel bestek ontworpen</a:t>
            </a:r>
          </a:p>
          <a:p>
            <a:r>
              <a:rPr lang="nl-NL" dirty="0" smtClean="0"/>
              <a:t>Vormgeving in tin </a:t>
            </a:r>
            <a:r>
              <a:rPr lang="nl-NL" dirty="0" err="1" smtClean="0"/>
              <a:t>én</a:t>
            </a:r>
            <a:r>
              <a:rPr lang="nl-NL" dirty="0" smtClean="0"/>
              <a:t> zilver</a:t>
            </a:r>
          </a:p>
          <a:p>
            <a:r>
              <a:rPr lang="nl-NL" dirty="0" smtClean="0"/>
              <a:t>Tot aan zijn pensioen bij </a:t>
            </a:r>
            <a:r>
              <a:rPr lang="nl-NL" dirty="0" err="1" smtClean="0"/>
              <a:t>Gero</a:t>
            </a:r>
            <a:r>
              <a:rPr lang="nl-NL" dirty="0" smtClean="0"/>
              <a:t> in vaste dienst.</a:t>
            </a:r>
          </a:p>
          <a:p>
            <a:endParaRPr lang="nl-NL" dirty="0"/>
          </a:p>
        </p:txBody>
      </p:sp>
      <p:pic>
        <p:nvPicPr>
          <p:cNvPr id="4" name="Afbeelding 3" descr="Nilsson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4929198"/>
            <a:ext cx="1362270" cy="1362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Ontwerpers bij </a:t>
            </a:r>
            <a:r>
              <a:rPr lang="nl-NL" dirty="0" err="1" smtClean="0"/>
              <a:t>Gero</a:t>
            </a:r>
            <a:endParaRPr lang="nl-NL" dirty="0"/>
          </a:p>
        </p:txBody>
      </p:sp>
      <p:pic>
        <p:nvPicPr>
          <p:cNvPr id="5" name="Tijdelijke aanduiding voor inhoud 4" descr="nilss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0685" y="1614494"/>
            <a:ext cx="6091711" cy="48149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Johannes  A. A. Gerritsen (1840 – 1925) sinds 1866 goud- en zilversmid te Amsterdam, had zo rond 1900 zo’n 50 man in dienst.</a:t>
            </a:r>
            <a:endParaRPr lang="nl-NL" dirty="0"/>
          </a:p>
        </p:txBody>
      </p:sp>
      <p:pic>
        <p:nvPicPr>
          <p:cNvPr id="4" name="Afbeelding 3" descr="J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3859933"/>
            <a:ext cx="2548554" cy="2498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Samenwerking met “</a:t>
            </a:r>
            <a:r>
              <a:rPr lang="nl-NL" dirty="0" err="1" smtClean="0"/>
              <a:t>Plazuid</a:t>
            </a:r>
            <a:r>
              <a:rPr lang="nl-NL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Plateelbakkerij Zuid-Holland te Gouda.</a:t>
            </a:r>
          </a:p>
        </p:txBody>
      </p:sp>
      <p:pic>
        <p:nvPicPr>
          <p:cNvPr id="5" name="Afbeelding 4" descr="plazuid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85" y="5520061"/>
            <a:ext cx="2091853" cy="816104"/>
          </a:xfrm>
          <a:prstGeom prst="rect">
            <a:avLst/>
          </a:prstGeom>
        </p:spPr>
      </p:pic>
      <p:pic>
        <p:nvPicPr>
          <p:cNvPr id="9" name="Afbeelding 8" descr="plazuid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639925"/>
            <a:ext cx="4845758" cy="36962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Samenwerking met “</a:t>
            </a:r>
            <a:r>
              <a:rPr lang="nl-NL" dirty="0" err="1" smtClean="0"/>
              <a:t>Plazuid</a:t>
            </a:r>
            <a:r>
              <a:rPr lang="nl-NL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Plateelbakkerij Zuid-Holland te Gouda.</a:t>
            </a:r>
          </a:p>
          <a:p>
            <a:r>
              <a:rPr lang="nl-NL" dirty="0" smtClean="0"/>
              <a:t>1930 – 1933</a:t>
            </a:r>
          </a:p>
        </p:txBody>
      </p:sp>
      <p:pic>
        <p:nvPicPr>
          <p:cNvPr id="5" name="Afbeelding 4" descr="plazuid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85" y="5520061"/>
            <a:ext cx="2091853" cy="816104"/>
          </a:xfrm>
          <a:prstGeom prst="rect">
            <a:avLst/>
          </a:prstGeom>
        </p:spPr>
      </p:pic>
      <p:pic>
        <p:nvPicPr>
          <p:cNvPr id="8" name="Afbeelding 7" descr="plazuid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840540"/>
            <a:ext cx="4214842" cy="349562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Samenwerking met “</a:t>
            </a:r>
            <a:r>
              <a:rPr lang="nl-NL" dirty="0" err="1" smtClean="0"/>
              <a:t>Plazuid</a:t>
            </a:r>
            <a:r>
              <a:rPr lang="nl-NL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Plateelbakkerij Zuid-Holland te Gouda.</a:t>
            </a:r>
          </a:p>
          <a:p>
            <a:r>
              <a:rPr lang="nl-NL" dirty="0" smtClean="0"/>
              <a:t>1930 – 1933</a:t>
            </a:r>
          </a:p>
          <a:p>
            <a:r>
              <a:rPr lang="nl-NL" dirty="0" smtClean="0"/>
              <a:t>Uniek, plateel met tinbeslag</a:t>
            </a:r>
          </a:p>
        </p:txBody>
      </p:sp>
      <p:pic>
        <p:nvPicPr>
          <p:cNvPr id="5" name="Afbeelding 4" descr="plazuid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85" y="5520061"/>
            <a:ext cx="2091853" cy="816104"/>
          </a:xfrm>
          <a:prstGeom prst="rect">
            <a:avLst/>
          </a:prstGeom>
        </p:spPr>
      </p:pic>
      <p:pic>
        <p:nvPicPr>
          <p:cNvPr id="7" name="Afbeelding 6" descr="plazuid 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7846" y="3663069"/>
            <a:ext cx="4197096" cy="2673096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Samenwerking met “</a:t>
            </a:r>
            <a:r>
              <a:rPr lang="nl-NL" dirty="0" err="1" smtClean="0"/>
              <a:t>Plazuid</a:t>
            </a:r>
            <a:r>
              <a:rPr lang="nl-NL" dirty="0" smtClean="0"/>
              <a:t>”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Plateelbakkerij Zuid-Holland te Gouda.</a:t>
            </a:r>
          </a:p>
          <a:p>
            <a:r>
              <a:rPr lang="nl-NL" dirty="0" smtClean="0"/>
              <a:t>1930 – 1933</a:t>
            </a:r>
          </a:p>
          <a:p>
            <a:r>
              <a:rPr lang="nl-NL" dirty="0" smtClean="0"/>
              <a:t>Uniek, plateel met tinbeslag</a:t>
            </a:r>
          </a:p>
          <a:p>
            <a:r>
              <a:rPr lang="nl-NL" dirty="0" smtClean="0"/>
              <a:t>Zeer zeldzaam </a:t>
            </a:r>
            <a:endParaRPr lang="nl-NL" dirty="0"/>
          </a:p>
        </p:txBody>
      </p:sp>
      <p:pic>
        <p:nvPicPr>
          <p:cNvPr id="5" name="Afbeelding 4" descr="plazuid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85" y="5520061"/>
            <a:ext cx="2091853" cy="816104"/>
          </a:xfrm>
          <a:prstGeom prst="rect">
            <a:avLst/>
          </a:prstGeom>
        </p:spPr>
      </p:pic>
      <p:pic>
        <p:nvPicPr>
          <p:cNvPr id="6" name="Afbeelding 5" descr="plazuid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358" y="4000504"/>
            <a:ext cx="4323022" cy="233566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Bronnen: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“</a:t>
            </a:r>
            <a:r>
              <a:rPr lang="nl-NL" b="1" dirty="0" err="1" smtClean="0"/>
              <a:t>Gero</a:t>
            </a:r>
            <a:r>
              <a:rPr lang="nl-NL" b="1" dirty="0" smtClean="0"/>
              <a:t>, Zilver voor het volk”</a:t>
            </a:r>
            <a:r>
              <a:rPr lang="nl-NL" dirty="0" smtClean="0"/>
              <a:t> </a:t>
            </a:r>
          </a:p>
          <a:p>
            <a:pPr>
              <a:buNone/>
            </a:pPr>
            <a:r>
              <a:rPr lang="nl-NL" dirty="0" smtClean="0"/>
              <a:t>Drs. Rosalie van Egmond (2002) </a:t>
            </a:r>
          </a:p>
          <a:p>
            <a:pPr>
              <a:buNone/>
            </a:pPr>
            <a:r>
              <a:rPr lang="nl-NL" dirty="0" smtClean="0"/>
              <a:t>t.g.v. </a:t>
            </a:r>
            <a:r>
              <a:rPr lang="nl-NL" dirty="0" err="1" smtClean="0"/>
              <a:t>Gero</a:t>
            </a:r>
            <a:r>
              <a:rPr lang="nl-NL" dirty="0" smtClean="0"/>
              <a:t> tentoonstelling in Assen</a:t>
            </a:r>
          </a:p>
          <a:p>
            <a:endParaRPr lang="nl-NL" dirty="0" smtClean="0"/>
          </a:p>
          <a:p>
            <a:r>
              <a:rPr lang="nl-NL" b="1" dirty="0" smtClean="0"/>
              <a:t>Zeist, Zilver, Werken </a:t>
            </a:r>
          </a:p>
          <a:p>
            <a:pPr>
              <a:buNone/>
            </a:pPr>
            <a:r>
              <a:rPr lang="nl-NL" dirty="0" smtClean="0"/>
              <a:t>Annelies Krekel (2004) </a:t>
            </a:r>
          </a:p>
          <a:p>
            <a:pPr>
              <a:buNone/>
            </a:pPr>
            <a:r>
              <a:rPr lang="nl-NL" dirty="0" smtClean="0"/>
              <a:t>t.g.v. 100 jaar zilverindustrie in Zeist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De </a:t>
            </a:r>
            <a:r>
              <a:rPr lang="nl-NL" dirty="0" err="1" smtClean="0"/>
              <a:t>Gerofabrieken</a:t>
            </a:r>
            <a:r>
              <a:rPr lang="nl-NL" dirty="0" smtClean="0"/>
              <a:t> in het algemeen en haar ontwerpers in het bijzonder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8"/>
          </a:xfrm>
        </p:spPr>
        <p:txBody>
          <a:bodyPr/>
          <a:lstStyle/>
          <a:p>
            <a:r>
              <a:rPr lang="nl-NL" dirty="0" smtClean="0"/>
              <a:t>Presentatie door Aart Korstjens</a:t>
            </a:r>
          </a:p>
          <a:p>
            <a:r>
              <a:rPr lang="nl-NL" dirty="0" smtClean="0"/>
              <a:t>Nederlandse Tin Vereniging</a:t>
            </a:r>
          </a:p>
          <a:p>
            <a:r>
              <a:rPr lang="nl-NL" dirty="0" smtClean="0"/>
              <a:t>zaterdag 27 oktober 2007</a:t>
            </a:r>
            <a:endParaRPr lang="nl-NL" dirty="0"/>
          </a:p>
        </p:txBody>
      </p:sp>
      <p:pic>
        <p:nvPicPr>
          <p:cNvPr id="4" name="Afbeelding 3" descr="gero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992" y="6000768"/>
            <a:ext cx="1515342" cy="59531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14282" y="6286520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                  (1912)</a:t>
            </a:r>
            <a:r>
              <a:rPr lang="nl-NL" dirty="0" smtClean="0"/>
              <a:t>                                  </a:t>
            </a:r>
            <a:r>
              <a:rPr lang="nl-NL" sz="1200" dirty="0" smtClean="0"/>
              <a:t>(1936)                                                                                    (2007)</a:t>
            </a:r>
            <a:endParaRPr lang="nl-NL" dirty="0"/>
          </a:p>
        </p:txBody>
      </p:sp>
      <p:pic>
        <p:nvPicPr>
          <p:cNvPr id="7" name="Afbeelding 6" descr="gerologo ou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5016"/>
            <a:ext cx="672084" cy="822960"/>
          </a:xfrm>
          <a:prstGeom prst="rect">
            <a:avLst/>
          </a:prstGeom>
        </p:spPr>
      </p:pic>
      <p:pic>
        <p:nvPicPr>
          <p:cNvPr id="8" name="Afbeelding 7" descr="gero 00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5929330"/>
            <a:ext cx="1635598" cy="63760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28596" y="4714884"/>
            <a:ext cx="8286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/>
              <a:t>Dank u voor uw aandacht</a:t>
            </a:r>
            <a:endParaRPr lang="nl-N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i="1" dirty="0" smtClean="0"/>
              <a:t>N.V. </a:t>
            </a:r>
            <a:r>
              <a:rPr lang="nl-NL" i="1" dirty="0" err="1" smtClean="0"/>
              <a:t>Nederlandsche</a:t>
            </a:r>
            <a:r>
              <a:rPr lang="nl-NL" i="1" dirty="0" smtClean="0"/>
              <a:t> Fabriek van gouden en </a:t>
            </a:r>
            <a:r>
              <a:rPr lang="nl-NL" i="1" dirty="0" err="1" smtClean="0"/>
              <a:t>zilverenwerken</a:t>
            </a:r>
            <a:r>
              <a:rPr lang="nl-NL" i="1" dirty="0" smtClean="0"/>
              <a:t> voorheen J.A.A. Gerritsen</a:t>
            </a:r>
            <a:r>
              <a:rPr lang="nl-NL" dirty="0" smtClean="0"/>
              <a:t> Sinds 1904 een productiebedrijf te Zeist 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Zoon Marius J. Gerritsen adj. directeur</a:t>
            </a:r>
            <a:endParaRPr lang="nl-NL" dirty="0"/>
          </a:p>
        </p:txBody>
      </p:sp>
      <p:pic>
        <p:nvPicPr>
          <p:cNvPr id="4" name="Afbeelding 3" descr="karpervij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344727"/>
            <a:ext cx="3786214" cy="2155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Marius Gerritsen begon in 1909 voor zichzelf  de </a:t>
            </a:r>
            <a:r>
              <a:rPr lang="nl-NL" b="1" i="1" dirty="0" smtClean="0"/>
              <a:t>Eerste </a:t>
            </a:r>
            <a:r>
              <a:rPr lang="nl-NL" b="1" i="1" dirty="0" err="1" smtClean="0"/>
              <a:t>Nederlandsche</a:t>
            </a:r>
            <a:r>
              <a:rPr lang="nl-NL" b="1" i="1" dirty="0" smtClean="0"/>
              <a:t> Fabriek van </a:t>
            </a:r>
            <a:r>
              <a:rPr lang="nl-NL" b="1" i="1" dirty="0" err="1" smtClean="0"/>
              <a:t>Nieuw-Zilverwerken</a:t>
            </a:r>
            <a:r>
              <a:rPr lang="nl-NL" b="1" i="1" dirty="0" smtClean="0"/>
              <a:t> voorheen </a:t>
            </a:r>
            <a:r>
              <a:rPr lang="nl-NL" b="1" i="1" dirty="0" err="1" smtClean="0"/>
              <a:t>M.J.Gerritsen</a:t>
            </a:r>
            <a:r>
              <a:rPr lang="nl-NL" b="1" i="1" dirty="0" smtClean="0"/>
              <a:t> &amp; Co</a:t>
            </a:r>
            <a:r>
              <a:rPr lang="nl-NL" i="1" dirty="0" smtClean="0"/>
              <a:t>.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ad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28" y="3714752"/>
            <a:ext cx="2688724" cy="281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geschiedenis van de </a:t>
            </a:r>
            <a:r>
              <a:rPr lang="nl-NL" dirty="0" err="1" smtClean="0"/>
              <a:t>Gerofabrieken</a:t>
            </a:r>
            <a:r>
              <a:rPr lang="nl-NL" dirty="0" smtClean="0"/>
              <a:t> te Zeist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Marius Gerritsen begon in 1909 voor zichzelf  de </a:t>
            </a:r>
            <a:r>
              <a:rPr lang="nl-NL" b="1" i="1" dirty="0" smtClean="0"/>
              <a:t>Eerste </a:t>
            </a:r>
            <a:r>
              <a:rPr lang="nl-NL" b="1" i="1" dirty="0" err="1" smtClean="0"/>
              <a:t>Nederlandsche</a:t>
            </a:r>
            <a:r>
              <a:rPr lang="nl-NL" b="1" i="1" dirty="0" smtClean="0"/>
              <a:t> Fabriek van </a:t>
            </a:r>
            <a:r>
              <a:rPr lang="nl-NL" b="1" i="1" dirty="0" err="1" smtClean="0"/>
              <a:t>Nieuw-Zilverwerken</a:t>
            </a:r>
            <a:r>
              <a:rPr lang="nl-NL" b="1" i="1" dirty="0" smtClean="0"/>
              <a:t> voorheen </a:t>
            </a:r>
            <a:r>
              <a:rPr lang="nl-NL" b="1" i="1" dirty="0" err="1" smtClean="0"/>
              <a:t>M.J.Gerritsen</a:t>
            </a:r>
            <a:r>
              <a:rPr lang="nl-NL" b="1" i="1" dirty="0" smtClean="0"/>
              <a:t> &amp; Co</a:t>
            </a:r>
            <a:r>
              <a:rPr lang="nl-NL" i="1" dirty="0" smtClean="0"/>
              <a:t>.</a:t>
            </a:r>
          </a:p>
          <a:p>
            <a:r>
              <a:rPr lang="nl-NL" dirty="0" err="1" smtClean="0"/>
              <a:t>Alpacca</a:t>
            </a:r>
            <a:r>
              <a:rPr lang="nl-NL" dirty="0" smtClean="0"/>
              <a:t> </a:t>
            </a:r>
            <a:r>
              <a:rPr lang="nl-NL" sz="2000" dirty="0" smtClean="0"/>
              <a:t>(</a:t>
            </a:r>
            <a:r>
              <a:rPr lang="nl-NL" sz="2000" dirty="0" err="1" smtClean="0"/>
              <a:t>nikkel-legering</a:t>
            </a:r>
            <a:r>
              <a:rPr lang="nl-NL" sz="2000" dirty="0" smtClean="0"/>
              <a:t>)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ad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28" y="3714752"/>
            <a:ext cx="2688724" cy="281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ieterij">
  <a:themeElements>
    <a:clrScheme name="Aangepast 1">
      <a:dk1>
        <a:sysClr val="windowText" lastClr="000000"/>
      </a:dk1>
      <a:lt1>
        <a:sysClr val="window" lastClr="FFFFFF"/>
      </a:lt1>
      <a:dk2>
        <a:srgbClr val="A6A994"/>
      </a:dk2>
      <a:lt2>
        <a:srgbClr val="EAEBDE"/>
      </a:lt2>
      <a:accent1>
        <a:srgbClr val="72A376"/>
      </a:accent1>
      <a:accent2>
        <a:srgbClr val="527D55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ieterij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ieterij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ieterij">
  <a:themeElements>
    <a:clrScheme name="Gieterij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ieterij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ieterij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1117</TotalTime>
  <Words>1752</Words>
  <Application>Microsoft Office PowerPoint</Application>
  <PresentationFormat>Diavoorstelling (4:3)</PresentationFormat>
  <Paragraphs>245</Paragraphs>
  <Slides>65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65</vt:i4>
      </vt:variant>
    </vt:vector>
  </HeadingPairs>
  <TitlesOfParts>
    <vt:vector size="67" baseType="lpstr">
      <vt:lpstr>Gieterij</vt:lpstr>
      <vt:lpstr>1_Gieterij</vt:lpstr>
      <vt:lpstr>De Gerofabrieken in het algemeen en haar ontwerpers in het bijzonder</vt:lpstr>
      <vt:lpstr>De Gerofabrieken in het algemeen en haar ontwerpers in het bijzonder</vt:lpstr>
      <vt:lpstr>De Gerofabrieken in het algemeen en haar ontwerpers in het bijzonder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De geschiedenis van de Gerofabrieken te Zeist</vt:lpstr>
      <vt:lpstr>Legeringen</vt:lpstr>
      <vt:lpstr>Legeringen</vt:lpstr>
      <vt:lpstr>Legeringen</vt:lpstr>
      <vt:lpstr>Legeringen</vt:lpstr>
      <vt:lpstr>Legeringen</vt:lpstr>
      <vt:lpstr>Legeringen</vt:lpstr>
      <vt:lpstr>Legeringen</vt:lpstr>
      <vt:lpstr>Tin-productie bij Gero</vt:lpstr>
      <vt:lpstr>Tin-productie bij Gero</vt:lpstr>
      <vt:lpstr>Tin-productie bij Gero</vt:lpstr>
      <vt:lpstr>Tin-productie bij Gero</vt:lpstr>
      <vt:lpstr>Tin-productie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Ontwerpers bij Gero</vt:lpstr>
      <vt:lpstr>Samenwerking met “Plazuid”</vt:lpstr>
      <vt:lpstr>Samenwerking met “Plazuid”</vt:lpstr>
      <vt:lpstr>Samenwerking met “Plazuid”</vt:lpstr>
      <vt:lpstr>Samenwerking met “Plazuid”</vt:lpstr>
      <vt:lpstr>Bronnen:</vt:lpstr>
      <vt:lpstr>De Gerofabrieken in het algemeen en haar ontwerpers in het bijzonder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Gerofabrieken in het algemeen en haar ontwerpers in het bijzonder</dc:title>
  <dc:creator>Pc</dc:creator>
  <cp:lastModifiedBy>Pc</cp:lastModifiedBy>
  <cp:revision>100</cp:revision>
  <dcterms:created xsi:type="dcterms:W3CDTF">2007-10-04T07:05:32Z</dcterms:created>
  <dcterms:modified xsi:type="dcterms:W3CDTF">2007-10-23T06:41:26Z</dcterms:modified>
</cp:coreProperties>
</file>