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9" r:id="rId4"/>
    <p:sldId id="260" r:id="rId5"/>
    <p:sldId id="264" r:id="rId6"/>
    <p:sldId id="274" r:id="rId7"/>
    <p:sldId id="268" r:id="rId8"/>
    <p:sldId id="265" r:id="rId9"/>
    <p:sldId id="267" r:id="rId10"/>
    <p:sldId id="266" r:id="rId11"/>
    <p:sldId id="269" r:id="rId12"/>
    <p:sldId id="270" r:id="rId13"/>
    <p:sldId id="271" r:id="rId14"/>
    <p:sldId id="272" r:id="rId15"/>
    <p:sldId id="273" r:id="rId16"/>
    <p:sldId id="276" r:id="rId17"/>
    <p:sldId id="275" r:id="rId18"/>
    <p:sldId id="277" r:id="rId19"/>
    <p:sldId id="263" r:id="rId20"/>
    <p:sldId id="278" r:id="rId21"/>
    <p:sldId id="262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30481-50D3-4885-8F17-E08B7DBF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C09623C-F9A6-405E-A0E6-7BC211D56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F05981-2F1D-4029-AC7F-3FF70A77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5C2FD4-1CFE-4642-A8E0-D8DA8C76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6F36E1-CAD4-4ED3-8922-CC198BC1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37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98F14-7521-46EF-B9D7-AA046BDB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4F8DE2-4070-42E8-9B42-1BC04739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885B9F-8C33-4972-A9C9-8B6265C4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9E11E5-54DB-4257-8369-BE503191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F453F6-C09D-4190-9F2B-9278AFE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97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B920A0F-368D-4472-B97D-EF87AB40B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106D4D-30A8-48EE-A403-70DA80ED1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A5D62E-7123-40B9-99FC-E30120D30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218B7D-4491-43E0-8701-A440EC67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CC3F6B-F633-4BA3-A47C-6FB0EF7B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52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6A313-2914-403B-811F-DAD20867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F0845B-8836-4B09-9D91-9CD933930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C717B9-8D7E-4A6A-BD6B-323F5676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132D05-A99F-453A-91FE-D055E44A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D06AFA-5ACA-45DB-BEC3-6C12092F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56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531B1-2B23-4F1D-92DE-07AF0BD3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0044D6-A252-4D98-BE8B-CCF691AD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587017-6746-4C4D-A619-3F02B2B5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305825-8D96-422D-A69F-C8CC2BEF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D7AC0A-39F5-4437-8886-EAABFD84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5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B89A-2F42-416E-9D74-54AD1F35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3CAE8E-2C43-43D7-8488-85DFA1BCB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E7265D-7A59-4035-9B0B-F124CA9B8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F930E9-8DEF-4264-BBBD-A543F68B3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FCAC74-C7B2-4643-9702-A2900B9D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B65194-38CA-48D0-9C32-A69D6F20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13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6C746-CEB0-4565-8E26-07F5629B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5778ED-8BC2-4121-B117-EE5DBADC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B2F3B4-C92C-42C1-801E-EB4718E55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D9D659-B17A-4917-A811-6496D8B3F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D3CA703-E2ED-4259-9CE2-F7A4E0FAE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EFCA9E-3AE0-4391-B957-898C787D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121D04F-306A-4B7F-BAB3-C7DB4940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69F2EA7-8B86-4A2C-AA2B-F436BB47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7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47015-E8DC-42B7-A82E-74F8BA5C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A157345-5FD2-4F1E-A78E-89410172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9549C86-0286-44C8-B26D-BC1256AA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93DEEA-8ECD-489D-8B5B-BDD662F8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26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10F22A-AA6F-4D7E-ADE6-51CC3CB0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FE26A1-8904-4AD4-B5A9-62EC929B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9CA602-DAB8-41BA-B338-5A1C7848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95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7F4CD-77FF-4F02-86A7-9849B4E6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CE0FD5-CD50-495F-A3A4-BA3C6B5ED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6181E2-1E5F-4E17-A995-0E51EC30F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A2A0EC9-7FC4-4D37-BC10-BE4D3C79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3DB304-78CC-414F-8DB2-1F2FC9B9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1160A8-0D18-496C-A2BB-955A7E6C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90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C5263-6584-4C01-AAE2-B5F7BC5E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DE24B5-C0BF-4CD2-B225-0D7EE4FD7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010701-44EA-4425-A3E8-0ADC53941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88E5F9-D008-48D7-B38A-CBC97842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39C70F-1B9D-4E55-864A-FE8994F9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20CF22-E83A-46C6-A53C-997A04A7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34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D7694A-7F97-42AB-8301-B3DE5FB1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21C8BA-FA1F-4B90-9E62-E4BB35B61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8E3A91-4F9C-4AF3-9AB5-9EA794932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EA6B0-A650-4055-B6C0-C2ED2CE62611}" type="datetimeFigureOut">
              <a:rPr lang="nl-NL" smtClean="0"/>
              <a:t>30-10-2021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54AD3C-D0A4-436A-9316-0BB523097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9576BF-EB72-497E-AB09-A18EE458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AA66C-11D6-4BA3-AC94-EAD22A9E24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28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1DA6BF0-DD34-4697-A9C6-256939AC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902833"/>
            <a:ext cx="103822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Rinkelbel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26ECC1-837A-4A8E-AA13-01D6772E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9" t="31884" r="14275" b="28610"/>
          <a:stretch/>
        </p:blipFill>
        <p:spPr>
          <a:xfrm>
            <a:off x="290287" y="232228"/>
            <a:ext cx="7274894" cy="287382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B2BD83-90C8-4801-BE7B-11EB562BB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6" t="30078" r="16306" b="28836"/>
          <a:stretch/>
        </p:blipFill>
        <p:spPr>
          <a:xfrm>
            <a:off x="4692576" y="3643811"/>
            <a:ext cx="7209137" cy="298196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8C58393-9037-4ED7-9935-A3E7FC879EA4}"/>
              </a:ext>
            </a:extLst>
          </p:cNvPr>
          <p:cNvSpPr txBox="1"/>
          <p:nvPr/>
        </p:nvSpPr>
        <p:spPr>
          <a:xfrm>
            <a:off x="5805713" y="3190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17</a:t>
            </a:r>
            <a:r>
              <a:rPr lang="nl-NL" baseline="3000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 eeuw. Museum Boijmans Van Beuningen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DDB7DF1-B8CF-4565-953A-19F09F6EC7A0}"/>
              </a:ext>
            </a:extLst>
          </p:cNvPr>
          <p:cNvSpPr txBox="1"/>
          <p:nvPr/>
        </p:nvSpPr>
        <p:spPr>
          <a:xfrm>
            <a:off x="290287" y="3190268"/>
            <a:ext cx="452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1600-1650. Museum Boijmans Van Beuningen</a:t>
            </a:r>
          </a:p>
        </p:txBody>
      </p:sp>
    </p:spTree>
    <p:extLst>
      <p:ext uri="{BB962C8B-B14F-4D97-AF65-F5344CB8AC3E}">
        <p14:creationId xmlns:p14="http://schemas.microsoft.com/office/powerpoint/2010/main" val="19390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Paraplu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FCC2435-4A38-4032-8FB0-0E077F2E7E11}"/>
              </a:ext>
            </a:extLst>
          </p:cNvPr>
          <p:cNvSpPr txBox="1"/>
          <p:nvPr/>
        </p:nvSpPr>
        <p:spPr>
          <a:xfrm>
            <a:off x="6096000" y="5979441"/>
            <a:ext cx="568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Guillaume de </a:t>
            </a:r>
            <a:r>
              <a:rPr lang="nl-NL" dirty="0" err="1">
                <a:solidFill>
                  <a:schemeClr val="bg1"/>
                </a:solidFill>
              </a:rPr>
              <a:t>Spinny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i="1" dirty="0">
                <a:solidFill>
                  <a:schemeClr val="bg1"/>
                </a:solidFill>
              </a:rPr>
              <a:t>Groepsportret van de kinderen van Stadhouder Willem V</a:t>
            </a:r>
            <a:r>
              <a:rPr lang="nl-NL" dirty="0">
                <a:solidFill>
                  <a:schemeClr val="bg1"/>
                </a:solidFill>
              </a:rPr>
              <a:t>, 1744. Koninklijke Verzamelingen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6CBA94D-165C-42EE-B3CD-563419CC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6" y="0"/>
            <a:ext cx="579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6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Paraplu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5D5687-C3B0-482A-996B-5A8305DD2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1" r="29421"/>
          <a:stretch/>
        </p:blipFill>
        <p:spPr>
          <a:xfrm>
            <a:off x="3662842" y="379063"/>
            <a:ext cx="2244473" cy="60998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233143-2E60-4382-BDE9-B09CA4B9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1" r="24521"/>
          <a:stretch/>
        </p:blipFill>
        <p:spPr>
          <a:xfrm>
            <a:off x="6284686" y="379064"/>
            <a:ext cx="2537230" cy="609987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C134937-5A16-4B0A-9764-5B5F944BE3DE}"/>
              </a:ext>
            </a:extLst>
          </p:cNvPr>
          <p:cNvSpPr txBox="1"/>
          <p:nvPr/>
        </p:nvSpPr>
        <p:spPr>
          <a:xfrm>
            <a:off x="1775985" y="5832606"/>
            <a:ext cx="188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Anoniem</a:t>
            </a:r>
            <a:r>
              <a:rPr lang="en-US" dirty="0">
                <a:solidFill>
                  <a:schemeClr val="bg1"/>
                </a:solidFill>
              </a:rPr>
              <a:t>, 1807. </a:t>
            </a:r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1D336B4-A894-41DE-ABDE-AEB4009EEF3B}"/>
              </a:ext>
            </a:extLst>
          </p:cNvPr>
          <p:cNvSpPr txBox="1"/>
          <p:nvPr/>
        </p:nvSpPr>
        <p:spPr>
          <a:xfrm>
            <a:off x="8821916" y="5832605"/>
            <a:ext cx="337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Jan Abram </a:t>
            </a:r>
            <a:r>
              <a:rPr lang="en-US" dirty="0" err="1">
                <a:solidFill>
                  <a:schemeClr val="bg1"/>
                </a:solidFill>
              </a:rPr>
              <a:t>Lintveld</a:t>
            </a:r>
            <a:r>
              <a:rPr lang="en-US" dirty="0">
                <a:solidFill>
                  <a:schemeClr val="bg1"/>
                </a:solidFill>
              </a:rPr>
              <a:t> sr., 1833-1862. </a:t>
            </a:r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93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Halfrond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8075B29-CE1C-4A1C-B14D-0194A0D2B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4" b="11305"/>
          <a:stretch/>
        </p:blipFill>
        <p:spPr>
          <a:xfrm>
            <a:off x="1320121" y="1915886"/>
            <a:ext cx="4325938" cy="39424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98240E-5B96-4873-95EC-22E2DD76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942" y="1915886"/>
            <a:ext cx="4451350" cy="395832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23356BB-56FE-45F2-8421-66AA2C487C0C}"/>
              </a:ext>
            </a:extLst>
          </p:cNvPr>
          <p:cNvSpPr txBox="1"/>
          <p:nvPr/>
        </p:nvSpPr>
        <p:spPr>
          <a:xfrm>
            <a:off x="1320121" y="5874207"/>
            <a:ext cx="432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Albertus Antonius </a:t>
            </a:r>
            <a:r>
              <a:rPr lang="en-US" dirty="0" err="1">
                <a:solidFill>
                  <a:schemeClr val="bg1"/>
                </a:solidFill>
              </a:rPr>
              <a:t>Rooswinkel</a:t>
            </a:r>
            <a:r>
              <a:rPr lang="en-US" dirty="0">
                <a:solidFill>
                  <a:schemeClr val="bg1"/>
                </a:solidFill>
              </a:rPr>
              <a:t>, 1771-1812. </a:t>
            </a:r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9488DDC-83F4-489C-AE94-E82D12EE69F5}"/>
              </a:ext>
            </a:extLst>
          </p:cNvPr>
          <p:cNvSpPr txBox="1"/>
          <p:nvPr/>
        </p:nvSpPr>
        <p:spPr>
          <a:xfrm>
            <a:off x="6545942" y="5874207"/>
            <a:ext cx="445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Gebroeders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Reitsma</a:t>
            </a:r>
            <a:r>
              <a:rPr lang="en-US" dirty="0">
                <a:solidFill>
                  <a:schemeClr val="bg1"/>
                </a:solidFill>
              </a:rPr>
              <a:t>, ca. 1800.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Nederlands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Openluchtmuseum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9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Penning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23356BB-56FE-45F2-8421-66AA2C487C0C}"/>
              </a:ext>
            </a:extLst>
          </p:cNvPr>
          <p:cNvSpPr txBox="1"/>
          <p:nvPr/>
        </p:nvSpPr>
        <p:spPr>
          <a:xfrm>
            <a:off x="1422399" y="5874207"/>
            <a:ext cx="432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Martinus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Holtzhey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medailleur</a:t>
            </a:r>
            <a:r>
              <a:rPr lang="en-US" dirty="0">
                <a:solidFill>
                  <a:schemeClr val="bg1"/>
                </a:solidFill>
              </a:rPr>
              <a:t>), 1744-1778.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9488DDC-83F4-489C-AE94-E82D12EE69F5}"/>
              </a:ext>
            </a:extLst>
          </p:cNvPr>
          <p:cNvSpPr txBox="1"/>
          <p:nvPr/>
        </p:nvSpPr>
        <p:spPr>
          <a:xfrm>
            <a:off x="6444345" y="5874207"/>
            <a:ext cx="333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Anoniem</a:t>
            </a:r>
            <a:r>
              <a:rPr lang="en-US" dirty="0">
                <a:solidFill>
                  <a:schemeClr val="bg1"/>
                </a:solidFill>
              </a:rPr>
              <a:t>, 2e </a:t>
            </a:r>
            <a:r>
              <a:rPr lang="en-US" dirty="0" err="1">
                <a:solidFill>
                  <a:schemeClr val="bg1"/>
                </a:solidFill>
              </a:rPr>
              <a:t>helft</a:t>
            </a:r>
            <a:r>
              <a:rPr lang="en-US" dirty="0">
                <a:solidFill>
                  <a:schemeClr val="bg1"/>
                </a:solidFill>
              </a:rPr>
              <a:t> 17e </a:t>
            </a:r>
            <a:r>
              <a:rPr lang="en-US" dirty="0" err="1">
                <a:solidFill>
                  <a:schemeClr val="bg1"/>
                </a:solidFill>
              </a:rPr>
              <a:t>eeuw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7D3F06-0AA5-4F41-B87A-F2C0F97F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17" y="1915886"/>
            <a:ext cx="4082342" cy="39583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D58FE7-759C-4FCA-9EE9-73D43204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942" y="1881958"/>
            <a:ext cx="3030765" cy="39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2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Bijtring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23356BB-56FE-45F2-8421-66AA2C487C0C}"/>
              </a:ext>
            </a:extLst>
          </p:cNvPr>
          <p:cNvSpPr txBox="1"/>
          <p:nvPr/>
        </p:nvSpPr>
        <p:spPr>
          <a:xfrm>
            <a:off x="1459595" y="5874206"/>
            <a:ext cx="356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Anoniem</a:t>
            </a:r>
            <a:r>
              <a:rPr lang="en-US" dirty="0">
                <a:solidFill>
                  <a:schemeClr val="bg1"/>
                </a:solidFill>
              </a:rPr>
              <a:t>, ca. 1860-1890.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9488DDC-83F4-489C-AE94-E82D12EE69F5}"/>
              </a:ext>
            </a:extLst>
          </p:cNvPr>
          <p:cNvSpPr txBox="1"/>
          <p:nvPr/>
        </p:nvSpPr>
        <p:spPr>
          <a:xfrm>
            <a:off x="5271403" y="5874206"/>
            <a:ext cx="546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20e </a:t>
            </a:r>
            <a:r>
              <a:rPr lang="en-US" dirty="0" err="1">
                <a:solidFill>
                  <a:schemeClr val="bg1"/>
                </a:solidFill>
              </a:rPr>
              <a:t>eeuw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459A1A-A3A6-44CB-8A6E-B22BEEAB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95" y="1778456"/>
            <a:ext cx="3562350" cy="4095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57F6BE-2CD2-41F5-A3AC-97D6A5FA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404" y="1778455"/>
            <a:ext cx="5461001" cy="40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Pillegift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D16AE52-BDFC-4519-A34C-7851F9F6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85" y="304800"/>
            <a:ext cx="3810000" cy="6248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FE2370-D98D-4204-8476-9A9C71825843}"/>
              </a:ext>
            </a:extLst>
          </p:cNvPr>
          <p:cNvSpPr txBox="1"/>
          <p:nvPr/>
        </p:nvSpPr>
        <p:spPr>
          <a:xfrm>
            <a:off x="4532085" y="5906869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David Beck, </a:t>
            </a:r>
            <a:r>
              <a:rPr lang="en-US" dirty="0" err="1">
                <a:solidFill>
                  <a:schemeClr val="bg1"/>
                </a:solidFill>
              </a:rPr>
              <a:t>Titelpagina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Spiegel van </a:t>
            </a:r>
            <a:r>
              <a:rPr lang="en-US" i="1" dirty="0" err="1">
                <a:solidFill>
                  <a:schemeClr val="bg1"/>
                </a:solidFill>
              </a:rPr>
              <a:t>mijn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leven</a:t>
            </a:r>
            <a:r>
              <a:rPr lang="en-US" dirty="0">
                <a:solidFill>
                  <a:schemeClr val="bg1"/>
                </a:solidFill>
              </a:rPr>
              <a:t>, 1624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5EDB7D-34E7-4605-B48C-92CAEE832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9" t="28572" r="23590" b="11322"/>
          <a:stretch/>
        </p:blipFill>
        <p:spPr>
          <a:xfrm>
            <a:off x="8654143" y="2431142"/>
            <a:ext cx="2815772" cy="41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Pillegift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AD67A9-B414-42AA-9D73-25D4FA06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584" y="1345059"/>
            <a:ext cx="5750832" cy="449081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8181CD2-89EF-477E-A64D-0F30C6068DAE}"/>
              </a:ext>
            </a:extLst>
          </p:cNvPr>
          <p:cNvSpPr txBox="1"/>
          <p:nvPr/>
        </p:nvSpPr>
        <p:spPr>
          <a:xfrm>
            <a:off x="3220584" y="5864906"/>
            <a:ext cx="575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Feuilleton ‘Toch </a:t>
            </a:r>
            <a:r>
              <a:rPr lang="en-US" dirty="0" err="1">
                <a:solidFill>
                  <a:schemeClr val="bg1"/>
                </a:solidFill>
              </a:rPr>
              <a:t>gelukkig</a:t>
            </a:r>
            <a:r>
              <a:rPr lang="en-US" dirty="0">
                <a:solidFill>
                  <a:schemeClr val="bg1"/>
                </a:solidFill>
              </a:rPr>
              <a:t>’, </a:t>
            </a:r>
            <a:r>
              <a:rPr lang="en-US" i="1" dirty="0" err="1">
                <a:solidFill>
                  <a:schemeClr val="bg1"/>
                </a:solidFill>
              </a:rPr>
              <a:t>Hoornsche</a:t>
            </a:r>
            <a:r>
              <a:rPr lang="en-US" i="1" dirty="0">
                <a:solidFill>
                  <a:schemeClr val="bg1"/>
                </a:solidFill>
              </a:rPr>
              <a:t> Courant, </a:t>
            </a:r>
            <a:r>
              <a:rPr lang="en-US" dirty="0">
                <a:solidFill>
                  <a:schemeClr val="bg1"/>
                </a:solidFill>
              </a:rPr>
              <a:t>10-08-1898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2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Pillegift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8181CD2-89EF-477E-A64D-0F30C6068DAE}"/>
              </a:ext>
            </a:extLst>
          </p:cNvPr>
          <p:cNvSpPr txBox="1"/>
          <p:nvPr/>
        </p:nvSpPr>
        <p:spPr>
          <a:xfrm>
            <a:off x="3220584" y="4062514"/>
            <a:ext cx="575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Lijst</a:t>
            </a:r>
            <a:r>
              <a:rPr lang="en-US" dirty="0">
                <a:solidFill>
                  <a:schemeClr val="bg1"/>
                </a:solidFill>
              </a:rPr>
              <a:t> van het </a:t>
            </a:r>
            <a:r>
              <a:rPr lang="en-US" dirty="0" err="1">
                <a:solidFill>
                  <a:schemeClr val="bg1"/>
                </a:solidFill>
              </a:rPr>
              <a:t>ter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Weeskamer</a:t>
            </a:r>
            <a:r>
              <a:rPr lang="en-US" dirty="0">
                <a:solidFill>
                  <a:schemeClr val="bg1"/>
                </a:solidFill>
              </a:rPr>
              <a:t> der </a:t>
            </a:r>
            <a:r>
              <a:rPr lang="en-US" dirty="0" err="1">
                <a:solidFill>
                  <a:schemeClr val="bg1"/>
                </a:solidFill>
              </a:rPr>
              <a:t>stad</a:t>
            </a:r>
            <a:r>
              <a:rPr lang="en-US" dirty="0">
                <a:solidFill>
                  <a:schemeClr val="bg1"/>
                </a:solidFill>
              </a:rPr>
              <a:t> Middelburg </a:t>
            </a:r>
            <a:r>
              <a:rPr lang="en-US" dirty="0" err="1">
                <a:solidFill>
                  <a:schemeClr val="bg1"/>
                </a:solidFill>
              </a:rPr>
              <a:t>berustende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goud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zilver</a:t>
            </a:r>
            <a:r>
              <a:rPr lang="en-US" dirty="0">
                <a:solidFill>
                  <a:schemeClr val="bg1"/>
                </a:solidFill>
              </a:rPr>
              <a:t>, op ultimo December 1835, </a:t>
            </a:r>
            <a:r>
              <a:rPr lang="en-US" i="1" dirty="0" err="1">
                <a:solidFill>
                  <a:schemeClr val="bg1"/>
                </a:solidFill>
              </a:rPr>
              <a:t>Nederlandsche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Staatscourant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02-08-1826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1CD4C5-7372-4591-9C7D-6F0573EEF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251"/>
          <a:stretch/>
        </p:blipFill>
        <p:spPr>
          <a:xfrm>
            <a:off x="1470673" y="2795485"/>
            <a:ext cx="9250654" cy="12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8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2C5017A-792E-4956-BD8F-A08822D7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553"/>
            <a:ext cx="2875615" cy="69611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4C1902E-6A47-432C-BB2A-FAC8DEB57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57" y="2975775"/>
            <a:ext cx="4717143" cy="38918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F2B52AD-EFC4-471A-B81F-48DFF33117DC}"/>
              </a:ext>
            </a:extLst>
          </p:cNvPr>
          <p:cNvSpPr txBox="1"/>
          <p:nvPr/>
        </p:nvSpPr>
        <p:spPr>
          <a:xfrm>
            <a:off x="8961970" y="629333"/>
            <a:ext cx="316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Beatrix</a:t>
            </a:r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518F175-B8F4-469A-ADB9-D77748ED7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60" y="3758051"/>
            <a:ext cx="4102265" cy="309994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5ECB9A-D6D6-4DB6-BA5D-CD2174CED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166" y="-26759"/>
            <a:ext cx="3091459" cy="378481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8A28326-4710-4657-9008-9DC7801D5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701" y="0"/>
            <a:ext cx="1855299" cy="378481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151FFE4-FDC7-4C29-A109-E36644DFAC31}"/>
              </a:ext>
            </a:extLst>
          </p:cNvPr>
          <p:cNvSpPr txBox="1"/>
          <p:nvPr/>
        </p:nvSpPr>
        <p:spPr>
          <a:xfrm>
            <a:off x="4249467" y="3301203"/>
            <a:ext cx="26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Willem-Alexander</a:t>
            </a:r>
            <a:endParaRPr lang="nl-N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F9385C3-9338-4192-BE5A-FCFE63CD0DA0}"/>
              </a:ext>
            </a:extLst>
          </p:cNvPr>
          <p:cNvSpPr txBox="1"/>
          <p:nvPr/>
        </p:nvSpPr>
        <p:spPr>
          <a:xfrm>
            <a:off x="1828800" y="406400"/>
            <a:ext cx="104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Juliana</a:t>
            </a:r>
            <a:endParaRPr lang="nl-N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0F2AC0B-2226-43E1-A78E-E3D470472E5B}"/>
              </a:ext>
            </a:extLst>
          </p:cNvPr>
          <p:cNvSpPr txBox="1"/>
          <p:nvPr/>
        </p:nvSpPr>
        <p:spPr>
          <a:xfrm>
            <a:off x="9197571" y="3070370"/>
            <a:ext cx="155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Beatrix</a:t>
            </a:r>
            <a:endParaRPr lang="nl-NL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3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CB179C-3FC3-42EC-8609-355D58FD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076" y="0"/>
            <a:ext cx="5739848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9F652BC-8DCF-4E6E-B778-84BAA361E553}"/>
              </a:ext>
            </a:extLst>
          </p:cNvPr>
          <p:cNvSpPr txBox="1"/>
          <p:nvPr/>
        </p:nvSpPr>
        <p:spPr>
          <a:xfrm>
            <a:off x="8965924" y="5979886"/>
            <a:ext cx="256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Heinz Keijser in ca. 1963. </a:t>
            </a:r>
          </a:p>
          <a:p>
            <a:r>
              <a:rPr lang="nl-NL" dirty="0">
                <a:solidFill>
                  <a:schemeClr val="bg1"/>
                </a:solidFill>
              </a:rPr>
              <a:t>Foto door Cas </a:t>
            </a:r>
            <a:r>
              <a:rPr lang="nl-NL" dirty="0" err="1">
                <a:solidFill>
                  <a:schemeClr val="bg1"/>
                </a:solidFill>
              </a:rPr>
              <a:t>Oorthuys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1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1DA6BF0-DD34-4697-A9C6-256939AC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902833"/>
            <a:ext cx="10382250" cy="54006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B7B3F1A-579F-4DB4-9A11-54001A151721}"/>
              </a:ext>
            </a:extLst>
          </p:cNvPr>
          <p:cNvSpPr txBox="1"/>
          <p:nvPr/>
        </p:nvSpPr>
        <p:spPr>
          <a:xfrm>
            <a:off x="6744622" y="5662779"/>
            <a:ext cx="454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Joods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Historisch</a:t>
            </a:r>
            <a:r>
              <a:rPr lang="en-US" sz="3200" dirty="0">
                <a:solidFill>
                  <a:schemeClr val="bg1"/>
                </a:solidFill>
              </a:rPr>
              <a:t> Museum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9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15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06EC23E-3620-453B-88E6-16FC12E65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" t="3174" r="1923" b="3492"/>
          <a:stretch/>
        </p:blipFill>
        <p:spPr>
          <a:xfrm>
            <a:off x="1190172" y="217714"/>
            <a:ext cx="973908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BD61FB7-052B-4AE8-9FEC-07A44522B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45" y="0"/>
            <a:ext cx="5315955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Rammelbol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FCC2435-4A38-4032-8FB0-0E077F2E7E11}"/>
              </a:ext>
            </a:extLst>
          </p:cNvPr>
          <p:cNvSpPr txBox="1"/>
          <p:nvPr/>
        </p:nvSpPr>
        <p:spPr>
          <a:xfrm>
            <a:off x="6096000" y="5979441"/>
            <a:ext cx="568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Hans Holbein jr., </a:t>
            </a:r>
            <a:r>
              <a:rPr lang="en-US" i="1" dirty="0">
                <a:solidFill>
                  <a:schemeClr val="bg1"/>
                </a:solidFill>
              </a:rPr>
              <a:t>Edward VI </a:t>
            </a:r>
            <a:r>
              <a:rPr lang="en-US" i="1" dirty="0" err="1">
                <a:solidFill>
                  <a:schemeClr val="bg1"/>
                </a:solidFill>
              </a:rPr>
              <a:t>als</a:t>
            </a:r>
            <a:r>
              <a:rPr lang="en-US" i="1" dirty="0">
                <a:solidFill>
                  <a:schemeClr val="bg1"/>
                </a:solidFill>
              </a:rPr>
              <a:t> kind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waarschijnlijk</a:t>
            </a:r>
            <a:r>
              <a:rPr lang="en-US" dirty="0">
                <a:solidFill>
                  <a:schemeClr val="bg1"/>
                </a:solidFill>
              </a:rPr>
              <a:t> 1538. National Gallery of Art, Washington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0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Rammelbol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3B27B5-153E-448B-A556-867EC20124FF}"/>
              </a:ext>
            </a:extLst>
          </p:cNvPr>
          <p:cNvSpPr txBox="1"/>
          <p:nvPr/>
        </p:nvSpPr>
        <p:spPr>
          <a:xfrm>
            <a:off x="1204685" y="5148044"/>
            <a:ext cx="355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14de eeuw.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A91CDE7-D976-414B-A994-733B08DE774D}"/>
              </a:ext>
            </a:extLst>
          </p:cNvPr>
          <p:cNvSpPr txBox="1"/>
          <p:nvPr/>
        </p:nvSpPr>
        <p:spPr>
          <a:xfrm>
            <a:off x="4884303" y="5130459"/>
            <a:ext cx="37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15e eeuw.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D2A415D-79FA-49BF-B24E-03A71DA6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86" y="1727539"/>
            <a:ext cx="2523351" cy="340291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FBDA447-DD3D-46C4-988E-8C08AC70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302" y="1727539"/>
            <a:ext cx="3744878" cy="34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Rammelbol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7BEFE0-9AC0-4D85-B941-0310700BA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2" t="23103" r="10803" b="19303"/>
          <a:stretch/>
        </p:blipFill>
        <p:spPr>
          <a:xfrm>
            <a:off x="1204686" y="1734284"/>
            <a:ext cx="3556000" cy="34137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2E3E584-865F-46D7-A4CF-DB65A29E3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43" y="1727540"/>
            <a:ext cx="5828871" cy="340291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73B27B5-153E-448B-A556-867EC20124FF}"/>
              </a:ext>
            </a:extLst>
          </p:cNvPr>
          <p:cNvSpPr txBox="1"/>
          <p:nvPr/>
        </p:nvSpPr>
        <p:spPr>
          <a:xfrm>
            <a:off x="1204685" y="5148044"/>
            <a:ext cx="355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16de eeuw. Collectie Keijser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A91CDE7-D976-414B-A994-733B08DE774D}"/>
              </a:ext>
            </a:extLst>
          </p:cNvPr>
          <p:cNvSpPr txBox="1"/>
          <p:nvPr/>
        </p:nvSpPr>
        <p:spPr>
          <a:xfrm>
            <a:off x="5158443" y="5130459"/>
            <a:ext cx="582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15e of 16e eeuw. Rijksmuseum van Oudheden</a:t>
            </a:r>
          </a:p>
        </p:txBody>
      </p:sp>
    </p:spTree>
    <p:extLst>
      <p:ext uri="{BB962C8B-B14F-4D97-AF65-F5344CB8AC3E}">
        <p14:creationId xmlns:p14="http://schemas.microsoft.com/office/powerpoint/2010/main" val="343385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Rinkelbel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FCC2435-4A38-4032-8FB0-0E077F2E7E11}"/>
              </a:ext>
            </a:extLst>
          </p:cNvPr>
          <p:cNvSpPr txBox="1"/>
          <p:nvPr/>
        </p:nvSpPr>
        <p:spPr>
          <a:xfrm>
            <a:off x="6096000" y="5979441"/>
            <a:ext cx="568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Anoniem, </a:t>
            </a:r>
            <a:r>
              <a:rPr lang="nl-NL" i="1" dirty="0" err="1">
                <a:solidFill>
                  <a:schemeClr val="bg1"/>
                </a:solidFill>
              </a:rPr>
              <a:t>Echie</a:t>
            </a:r>
            <a:r>
              <a:rPr lang="nl-NL" i="1" dirty="0">
                <a:solidFill>
                  <a:schemeClr val="bg1"/>
                </a:solidFill>
              </a:rPr>
              <a:t> Pieters</a:t>
            </a:r>
            <a:r>
              <a:rPr lang="nl-NL" dirty="0">
                <a:solidFill>
                  <a:schemeClr val="bg1"/>
                </a:solidFill>
              </a:rPr>
              <a:t>, gedateerd 1592. </a:t>
            </a:r>
          </a:p>
          <a:p>
            <a:r>
              <a:rPr lang="nl-NL" dirty="0">
                <a:solidFill>
                  <a:schemeClr val="bg1"/>
                </a:solidFill>
              </a:rPr>
              <a:t>Huidige verblijfplaats onbekend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39DCA6-E9A7-468E-B114-3191F114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0"/>
            <a:ext cx="5148775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BABA531-25E3-4D7E-B090-C8F0440B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9072"/>
            <a:ext cx="3018971" cy="38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Rinkelbel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14F5B7-D0DC-4437-A892-5F996702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12" y="1033916"/>
            <a:ext cx="3535306" cy="47137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E83959-8B4C-44A6-8039-EE0F89087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82" y="1033915"/>
            <a:ext cx="3847699" cy="471374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2E4B6EE-D88D-4B9E-B942-0D156B94F6DF}"/>
              </a:ext>
            </a:extLst>
          </p:cNvPr>
          <p:cNvSpPr txBox="1"/>
          <p:nvPr/>
        </p:nvSpPr>
        <p:spPr>
          <a:xfrm>
            <a:off x="2213082" y="5747656"/>
            <a:ext cx="776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Anoniem</a:t>
            </a:r>
            <a:r>
              <a:rPr lang="en-US" dirty="0">
                <a:solidFill>
                  <a:schemeClr val="bg1"/>
                </a:solidFill>
              </a:rPr>
              <a:t>, ca. 1590-1620. </a:t>
            </a:r>
            <a:r>
              <a:rPr lang="en-US" dirty="0" err="1">
                <a:solidFill>
                  <a:schemeClr val="bg1"/>
                </a:solidFill>
              </a:rPr>
              <a:t>Collectie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Keijser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B65B5C-71DD-4453-BC67-D74807EA44DB}"/>
              </a:ext>
            </a:extLst>
          </p:cNvPr>
          <p:cNvSpPr txBox="1"/>
          <p:nvPr/>
        </p:nvSpPr>
        <p:spPr>
          <a:xfrm>
            <a:off x="8563427" y="232228"/>
            <a:ext cx="333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</a:rPr>
              <a:t>Rinkelbel</a:t>
            </a:r>
            <a:endParaRPr lang="nl-NL" sz="3200" b="1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8490D3-9FC2-446D-9254-BC11D876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907717"/>
            <a:ext cx="4298541" cy="46222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F05666-B79E-4BAA-BAAF-43FA0D02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12" y="907717"/>
            <a:ext cx="4933138" cy="462222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9196976-910B-4CEE-855D-729BEF2AA194}"/>
              </a:ext>
            </a:extLst>
          </p:cNvPr>
          <p:cNvSpPr txBox="1"/>
          <p:nvPr/>
        </p:nvSpPr>
        <p:spPr>
          <a:xfrm>
            <a:off x="1085850" y="5529943"/>
            <a:ext cx="429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Johannes Jacobus van Leuven, 1750. Museum Boijmans van </a:t>
            </a:r>
            <a:r>
              <a:rPr lang="en-US" dirty="0" err="1">
                <a:solidFill>
                  <a:schemeClr val="bg1"/>
                </a:solidFill>
              </a:rPr>
              <a:t>Beuningen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79A2B9C-8F72-4A9A-AD81-AEB8877D676D}"/>
              </a:ext>
            </a:extLst>
          </p:cNvPr>
          <p:cNvSpPr txBox="1"/>
          <p:nvPr/>
        </p:nvSpPr>
        <p:spPr>
          <a:xfrm>
            <a:off x="6173012" y="5529943"/>
            <a:ext cx="493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Anoniem</a:t>
            </a:r>
            <a:r>
              <a:rPr lang="en-US" dirty="0">
                <a:solidFill>
                  <a:schemeClr val="bg1"/>
                </a:solidFill>
              </a:rPr>
              <a:t>, ca. 1685-1700. Rijksmuseum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366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239</Words>
  <Application>Microsoft Office PowerPoint</Application>
  <PresentationFormat>Breedbeeld</PresentationFormat>
  <Paragraphs>50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Lucinda Timmermans</dc:creator>
  <cp:lastModifiedBy>Aart Korstjens</cp:lastModifiedBy>
  <cp:revision>12</cp:revision>
  <dcterms:created xsi:type="dcterms:W3CDTF">2021-10-21T18:22:41Z</dcterms:created>
  <dcterms:modified xsi:type="dcterms:W3CDTF">2021-10-30T12:42:29Z</dcterms:modified>
</cp:coreProperties>
</file>